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1"/>
  </p:sldMasterIdLst>
  <p:notesMasterIdLst>
    <p:notesMasterId r:id="rId18"/>
  </p:notesMasterIdLst>
  <p:handoutMasterIdLst>
    <p:handoutMasterId r:id="rId19"/>
  </p:handoutMasterIdLst>
  <p:sldIdLst>
    <p:sldId id="256" r:id="rId2"/>
    <p:sldId id="257" r:id="rId3"/>
    <p:sldId id="263" r:id="rId4"/>
    <p:sldId id="264" r:id="rId5"/>
    <p:sldId id="311" r:id="rId6"/>
    <p:sldId id="328" r:id="rId7"/>
    <p:sldId id="267" r:id="rId8"/>
    <p:sldId id="268" r:id="rId9"/>
    <p:sldId id="329" r:id="rId10"/>
    <p:sldId id="265" r:id="rId11"/>
    <p:sldId id="258" r:id="rId12"/>
    <p:sldId id="330" r:id="rId13"/>
    <p:sldId id="261" r:id="rId14"/>
    <p:sldId id="331" r:id="rId15"/>
    <p:sldId id="332" r:id="rId16"/>
    <p:sldId id="262" r:id="rId17"/>
  </p:sldIdLst>
  <p:sldSz cx="10439400"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varScale="1">
        <p:scale>
          <a:sx n="98" d="100"/>
          <a:sy n="98" d="100"/>
        </p:scale>
        <p:origin x="15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F0BA5E7-74BA-4979-B96B-8EF1800D5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7A006EA7-86B3-4405-BBCC-F28CA2B67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FB2F5D-5E14-460F-BC57-0A86DBBFB5ED}" type="datetimeFigureOut">
              <a:rPr lang="ru-RU" smtClean="0"/>
              <a:t>18.02.2025</a:t>
            </a:fld>
            <a:endParaRPr lang="ru-RU"/>
          </a:p>
        </p:txBody>
      </p:sp>
      <p:sp>
        <p:nvSpPr>
          <p:cNvPr id="4" name="Нижний колонтитул 3">
            <a:extLst>
              <a:ext uri="{FF2B5EF4-FFF2-40B4-BE49-F238E27FC236}">
                <a16:creationId xmlns:a16="http://schemas.microsoft.com/office/drawing/2014/main" id="{EBCBC563-C715-47D0-AA30-0AEFABDC02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3A0D2908-87F9-4F50-A4B4-817F94137A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BD6E73-FAE1-45D6-9BBD-6687C8D01882}" type="slidenum">
              <a:rPr lang="ru-RU" smtClean="0"/>
              <a:t>‹#›</a:t>
            </a:fld>
            <a:endParaRPr lang="ru-RU"/>
          </a:p>
        </p:txBody>
      </p:sp>
    </p:spTree>
    <p:extLst>
      <p:ext uri="{BB962C8B-B14F-4D97-AF65-F5344CB8AC3E}">
        <p14:creationId xmlns:p14="http://schemas.microsoft.com/office/powerpoint/2010/main" val="25583015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DE537-68C1-4203-B7CC-A7AA26AFBCB3}" type="datetimeFigureOut">
              <a:rPr lang="ru-RU" smtClean="0"/>
              <a:t>18.02.2025</a:t>
            </a:fld>
            <a:endParaRPr lang="ru-RU"/>
          </a:p>
        </p:txBody>
      </p:sp>
      <p:sp>
        <p:nvSpPr>
          <p:cNvPr id="4" name="Образ слайда 3"/>
          <p:cNvSpPr>
            <a:spLocks noGrp="1" noRot="1" noChangeAspect="1"/>
          </p:cNvSpPr>
          <p:nvPr>
            <p:ph type="sldImg" idx="2"/>
          </p:nvPr>
        </p:nvSpPr>
        <p:spPr>
          <a:xfrm>
            <a:off x="1298575" y="1143000"/>
            <a:ext cx="426085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11C28-4A15-4600-999D-40A4A1F2234D}" type="slidenum">
              <a:rPr lang="ru-RU" smtClean="0"/>
              <a:t>‹#›</a:t>
            </a:fld>
            <a:endParaRPr lang="ru-RU"/>
          </a:p>
        </p:txBody>
      </p:sp>
    </p:spTree>
    <p:extLst>
      <p:ext uri="{BB962C8B-B14F-4D97-AF65-F5344CB8AC3E}">
        <p14:creationId xmlns:p14="http://schemas.microsoft.com/office/powerpoint/2010/main" val="427870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949049" y="1289632"/>
            <a:ext cx="5496937" cy="550474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08965" y="587975"/>
            <a:ext cx="7026631" cy="3443853"/>
          </a:xfrm>
        </p:spPr>
        <p:txBody>
          <a:bodyPr anchor="b">
            <a:normAutofit/>
          </a:bodyPr>
          <a:lstStyle>
            <a:lvl1pPr algn="l">
              <a:defRPr sz="4850">
                <a:effectLst/>
              </a:defRPr>
            </a:lvl1pPr>
          </a:lstStyle>
          <a:p>
            <a:r>
              <a:rPr lang="ru-RU"/>
              <a:t>Образец заголовка</a:t>
            </a:r>
            <a:endParaRPr lang="en-US" dirty="0"/>
          </a:p>
        </p:txBody>
      </p:sp>
      <p:sp>
        <p:nvSpPr>
          <p:cNvPr id="3" name="Subtitle 2"/>
          <p:cNvSpPr>
            <a:spLocks noGrp="1"/>
          </p:cNvSpPr>
          <p:nvPr>
            <p:ph type="subTitle" idx="1"/>
          </p:nvPr>
        </p:nvSpPr>
        <p:spPr>
          <a:xfrm>
            <a:off x="608965" y="4237153"/>
            <a:ext cx="5656102" cy="2109242"/>
          </a:xfrm>
        </p:spPr>
        <p:txBody>
          <a:bodyPr anchor="t">
            <a:normAutofit/>
          </a:bodyPr>
          <a:lstStyle>
            <a:lvl1pPr marL="0" indent="0" algn="l">
              <a:buNone/>
              <a:defRPr sz="2205">
                <a:solidFill>
                  <a:schemeClr val="bg2">
                    <a:lumMod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629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8966" y="4955787"/>
            <a:ext cx="7483473" cy="1679928"/>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608965" y="587975"/>
            <a:ext cx="9221470" cy="3443852"/>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ru-RU"/>
              <a:t>Вставка рисунка</a:t>
            </a:r>
            <a:endParaRPr lang="en-US" dirty="0"/>
          </a:p>
        </p:txBody>
      </p:sp>
      <p:sp>
        <p:nvSpPr>
          <p:cNvPr id="9" name="Text Placeholder 9"/>
          <p:cNvSpPr>
            <a:spLocks noGrp="1"/>
          </p:cNvSpPr>
          <p:nvPr>
            <p:ph type="body" sz="quarter" idx="14"/>
          </p:nvPr>
        </p:nvSpPr>
        <p:spPr>
          <a:xfrm>
            <a:off x="869952" y="4237152"/>
            <a:ext cx="8312854" cy="503978"/>
          </a:xfrm>
        </p:spPr>
        <p:txBody>
          <a:bodyPr anchor="t">
            <a:normAutofit/>
          </a:bodyPr>
          <a:lstStyle>
            <a:lvl1pPr marL="0" indent="0">
              <a:buFontTx/>
              <a:buNone/>
              <a:defRPr sz="1764"/>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231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8965" y="587975"/>
            <a:ext cx="9221470" cy="3191863"/>
          </a:xfrm>
        </p:spPr>
        <p:txBody>
          <a:bodyPr anchor="ctr">
            <a:normAutofit/>
          </a:bodyPr>
          <a:lstStyle>
            <a:lvl1pPr algn="l">
              <a:defRPr sz="3086" b="0" cap="all"/>
            </a:lvl1pPr>
          </a:lstStyle>
          <a:p>
            <a:r>
              <a:rPr lang="ru-RU"/>
              <a:t>Образец заголовка</a:t>
            </a:r>
            <a:endParaRPr lang="en-US" dirty="0"/>
          </a:p>
        </p:txBody>
      </p:sp>
      <p:sp>
        <p:nvSpPr>
          <p:cNvPr id="3" name="Text Placeholder 2"/>
          <p:cNvSpPr>
            <a:spLocks noGrp="1"/>
          </p:cNvSpPr>
          <p:nvPr>
            <p:ph type="body" idx="1"/>
          </p:nvPr>
        </p:nvSpPr>
        <p:spPr>
          <a:xfrm>
            <a:off x="608965" y="4535805"/>
            <a:ext cx="7287889" cy="2099910"/>
          </a:xfrm>
        </p:spPr>
        <p:txBody>
          <a:bodyPr anchor="ctr">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45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77590" y="587975"/>
            <a:ext cx="7831590" cy="3191863"/>
          </a:xfrm>
        </p:spPr>
        <p:txBody>
          <a:bodyPr anchor="ctr">
            <a:normAutofit/>
          </a:bodyPr>
          <a:lstStyle>
            <a:lvl1pPr algn="l">
              <a:defRPr sz="3086"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217931" y="3779838"/>
            <a:ext cx="7309483" cy="531977"/>
          </a:xfrm>
        </p:spPr>
        <p:txBody>
          <a:bodyPr anchor="ctr"/>
          <a:lstStyle>
            <a:lvl1pPr marL="0" indent="0">
              <a:buFontTx/>
              <a:buNone/>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ru-RU"/>
              <a:t>Образец текста</a:t>
            </a:r>
          </a:p>
        </p:txBody>
      </p:sp>
      <p:sp>
        <p:nvSpPr>
          <p:cNvPr id="3" name="Text Placeholder 2"/>
          <p:cNvSpPr>
            <a:spLocks noGrp="1"/>
          </p:cNvSpPr>
          <p:nvPr>
            <p:ph type="body" idx="1"/>
          </p:nvPr>
        </p:nvSpPr>
        <p:spPr>
          <a:xfrm>
            <a:off x="608965" y="4741133"/>
            <a:ext cx="7286529" cy="1894582"/>
          </a:xfrm>
        </p:spPr>
        <p:txBody>
          <a:bodyPr anchor="ctr">
            <a:normAutofit/>
          </a:bodyPr>
          <a:lstStyle>
            <a:lvl1pPr marL="0" indent="0" algn="l">
              <a:buNone/>
              <a:defRPr sz="2205">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60986" y="783331"/>
            <a:ext cx="522106" cy="644607"/>
          </a:xfrm>
          <a:prstGeom prst="rect">
            <a:avLst/>
          </a:prstGeom>
        </p:spPr>
        <p:txBody>
          <a:bodyPr vert="horz" lIns="100796" tIns="50398" rIns="100796" bIns="50398" rtlCol="0" anchor="ctr">
            <a:noAutofit/>
          </a:bodyPr>
          <a:lstStyle/>
          <a:p>
            <a:pPr lvl="0"/>
            <a:r>
              <a:rPr lang="en-US" sz="8818" dirty="0">
                <a:solidFill>
                  <a:schemeClr val="tx1"/>
                </a:solidFill>
                <a:effectLst/>
              </a:rPr>
              <a:t>“</a:t>
            </a:r>
          </a:p>
        </p:txBody>
      </p:sp>
      <p:sp>
        <p:nvSpPr>
          <p:cNvPr id="15" name="TextBox 14"/>
          <p:cNvSpPr txBox="1"/>
          <p:nvPr/>
        </p:nvSpPr>
        <p:spPr>
          <a:xfrm>
            <a:off x="8786496" y="3051870"/>
            <a:ext cx="522106" cy="644607"/>
          </a:xfrm>
          <a:prstGeom prst="rect">
            <a:avLst/>
          </a:prstGeom>
        </p:spPr>
        <p:txBody>
          <a:bodyPr vert="horz" lIns="100796" tIns="50398" rIns="100796" bIns="50398" rtlCol="0" anchor="ctr">
            <a:noAutofit/>
          </a:bodyPr>
          <a:lstStyle/>
          <a:p>
            <a:pPr lvl="0" algn="r"/>
            <a:r>
              <a:rPr lang="en-US" sz="8818" dirty="0">
                <a:solidFill>
                  <a:schemeClr val="tx1"/>
                </a:solidFill>
                <a:effectLst/>
              </a:rPr>
              <a:t>”</a:t>
            </a:r>
          </a:p>
        </p:txBody>
      </p:sp>
    </p:spTree>
    <p:extLst>
      <p:ext uri="{BB962C8B-B14F-4D97-AF65-F5344CB8AC3E}">
        <p14:creationId xmlns:p14="http://schemas.microsoft.com/office/powerpoint/2010/main" val="1517980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8965" y="3779838"/>
            <a:ext cx="7286529" cy="1871069"/>
          </a:xfrm>
        </p:spPr>
        <p:txBody>
          <a:bodyPr anchor="b">
            <a:normAutofit/>
          </a:bodyPr>
          <a:lstStyle>
            <a:lvl1pPr algn="l">
              <a:defRPr sz="3086" b="0" cap="all"/>
            </a:lvl1pPr>
          </a:lstStyle>
          <a:p>
            <a:r>
              <a:rPr lang="ru-RU"/>
              <a:t>Образец заголовка</a:t>
            </a:r>
            <a:endParaRPr lang="en-US" dirty="0"/>
          </a:p>
        </p:txBody>
      </p:sp>
      <p:sp>
        <p:nvSpPr>
          <p:cNvPr id="3" name="Text Placeholder 2"/>
          <p:cNvSpPr>
            <a:spLocks noGrp="1"/>
          </p:cNvSpPr>
          <p:nvPr>
            <p:ph type="body" idx="1"/>
          </p:nvPr>
        </p:nvSpPr>
        <p:spPr>
          <a:xfrm>
            <a:off x="608965" y="5658160"/>
            <a:ext cx="7287889" cy="977554"/>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3594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77591" y="587975"/>
            <a:ext cx="7831589" cy="3191863"/>
          </a:xfrm>
        </p:spPr>
        <p:txBody>
          <a:bodyPr anchor="ctr">
            <a:normAutofit/>
          </a:bodyPr>
          <a:lstStyle>
            <a:lvl1pPr algn="l">
              <a:defRPr sz="3086"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08965" y="4283816"/>
            <a:ext cx="7286529" cy="1157283"/>
          </a:xfrm>
        </p:spPr>
        <p:txBody>
          <a:bodyPr vert="horz" lIns="91440" tIns="45720" rIns="91440" bIns="45720" rtlCol="0" anchor="b">
            <a:normAutofit/>
          </a:bodyPr>
          <a:lstStyle>
            <a:lvl1pPr>
              <a:buNone/>
              <a:defRPr lang="en-US" sz="2205"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08965" y="5459766"/>
            <a:ext cx="7286528" cy="1175949"/>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260986" y="783331"/>
            <a:ext cx="522106" cy="644607"/>
          </a:xfrm>
          <a:prstGeom prst="rect">
            <a:avLst/>
          </a:prstGeom>
        </p:spPr>
        <p:txBody>
          <a:bodyPr vert="horz" lIns="100796" tIns="50398" rIns="100796" bIns="50398" rtlCol="0" anchor="ctr">
            <a:noAutofit/>
          </a:bodyPr>
          <a:lstStyle/>
          <a:p>
            <a:pPr lvl="0"/>
            <a:r>
              <a:rPr lang="en-US" sz="8818" dirty="0">
                <a:solidFill>
                  <a:schemeClr val="tx1"/>
                </a:solidFill>
                <a:effectLst/>
              </a:rPr>
              <a:t>“</a:t>
            </a:r>
          </a:p>
        </p:txBody>
      </p:sp>
      <p:sp>
        <p:nvSpPr>
          <p:cNvPr id="15" name="TextBox 14"/>
          <p:cNvSpPr txBox="1"/>
          <p:nvPr/>
        </p:nvSpPr>
        <p:spPr>
          <a:xfrm>
            <a:off x="8786496" y="3051870"/>
            <a:ext cx="522106" cy="644607"/>
          </a:xfrm>
          <a:prstGeom prst="rect">
            <a:avLst/>
          </a:prstGeom>
        </p:spPr>
        <p:txBody>
          <a:bodyPr vert="horz" lIns="100796" tIns="50398" rIns="100796" bIns="50398" rtlCol="0" anchor="ctr">
            <a:noAutofit/>
          </a:bodyPr>
          <a:lstStyle/>
          <a:p>
            <a:pPr lvl="0" algn="r"/>
            <a:r>
              <a:rPr lang="en-US" sz="8818" dirty="0">
                <a:solidFill>
                  <a:schemeClr val="tx1"/>
                </a:solidFill>
                <a:effectLst/>
              </a:rPr>
              <a:t>”</a:t>
            </a:r>
          </a:p>
        </p:txBody>
      </p:sp>
    </p:spTree>
    <p:extLst>
      <p:ext uri="{BB962C8B-B14F-4D97-AF65-F5344CB8AC3E}">
        <p14:creationId xmlns:p14="http://schemas.microsoft.com/office/powerpoint/2010/main" val="3704802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08965" y="587975"/>
            <a:ext cx="8591793" cy="3191863"/>
          </a:xfrm>
        </p:spPr>
        <p:txBody>
          <a:bodyPr vert="horz" lIns="91440" tIns="45720" rIns="91440" bIns="45720" rtlCol="0" anchor="ctr">
            <a:normAutofit/>
          </a:bodyPr>
          <a:lstStyle>
            <a:lvl1pPr>
              <a:defRPr lang="en-US" sz="3086"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08965" y="4330481"/>
            <a:ext cx="7286529" cy="923960"/>
          </a:xfrm>
        </p:spPr>
        <p:txBody>
          <a:bodyPr vert="horz" lIns="91440" tIns="45720" rIns="91440" bIns="45720" rtlCol="0" anchor="b">
            <a:normAutofit/>
          </a:bodyPr>
          <a:lstStyle>
            <a:lvl1pPr>
              <a:buNone/>
              <a:defRPr lang="en-US" sz="2205"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08965" y="5254443"/>
            <a:ext cx="7286528" cy="1381272"/>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722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608966" y="4955787"/>
            <a:ext cx="7483473" cy="1679928"/>
          </a:xfrm>
        </p:spPr>
        <p:txBody>
          <a:bodyPr>
            <a:normAutofit/>
          </a:bodyPr>
          <a:lstStyle>
            <a:lvl1pPr algn="l">
              <a:defRPr sz="3086"/>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608966" y="587976"/>
            <a:ext cx="7483473" cy="4153158"/>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4418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6647" y="587975"/>
            <a:ext cx="2333788" cy="4871791"/>
          </a:xfrm>
        </p:spPr>
        <p:txBody>
          <a:bodyPr vert="eaVert">
            <a:normAutofit/>
          </a:bodyPr>
          <a:lstStyle>
            <a:lvl1pPr>
              <a:defRPr sz="3086"/>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608965" y="587975"/>
            <a:ext cx="6678764" cy="604774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796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5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8966" y="4955787"/>
            <a:ext cx="7483473" cy="1679928"/>
          </a:xfrm>
        </p:spPr>
        <p:txBody>
          <a:bodyPr/>
          <a:lstStyle/>
          <a:p>
            <a:r>
              <a:rPr lang="ru-RU"/>
              <a:t>Образец заголовка</a:t>
            </a:r>
            <a:endParaRPr lang="en-US" dirty="0"/>
          </a:p>
        </p:txBody>
      </p:sp>
      <p:sp>
        <p:nvSpPr>
          <p:cNvPr id="3" name="Content Placeholder 2"/>
          <p:cNvSpPr>
            <a:spLocks noGrp="1"/>
          </p:cNvSpPr>
          <p:nvPr>
            <p:ph idx="1"/>
          </p:nvPr>
        </p:nvSpPr>
        <p:spPr>
          <a:xfrm>
            <a:off x="608966" y="587975"/>
            <a:ext cx="7483473" cy="4153158"/>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144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8965" y="2183905"/>
            <a:ext cx="7309484" cy="2557224"/>
          </a:xfrm>
        </p:spPr>
        <p:txBody>
          <a:bodyPr anchor="b">
            <a:normAutofit/>
          </a:bodyPr>
          <a:lstStyle>
            <a:lvl1pPr algn="l">
              <a:defRPr sz="3527" b="0" cap="all"/>
            </a:lvl1pPr>
          </a:lstStyle>
          <a:p>
            <a:r>
              <a:rPr lang="ru-RU"/>
              <a:t>Образец заголовка</a:t>
            </a:r>
            <a:endParaRPr lang="en-US" dirty="0"/>
          </a:p>
        </p:txBody>
      </p:sp>
      <p:sp>
        <p:nvSpPr>
          <p:cNvPr id="3" name="Text Placeholder 2"/>
          <p:cNvSpPr>
            <a:spLocks noGrp="1"/>
          </p:cNvSpPr>
          <p:nvPr>
            <p:ph type="body" idx="1"/>
          </p:nvPr>
        </p:nvSpPr>
        <p:spPr>
          <a:xfrm>
            <a:off x="608966" y="4946454"/>
            <a:ext cx="7309483" cy="1689261"/>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980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8966" y="4955787"/>
            <a:ext cx="7483473" cy="1679928"/>
          </a:xfrm>
        </p:spPr>
        <p:txBody>
          <a:bodyPr>
            <a:normAutofit/>
          </a:bodyPr>
          <a:lstStyle>
            <a:lvl1pPr>
              <a:defRPr sz="3527"/>
            </a:lvl1pPr>
          </a:lstStyle>
          <a:p>
            <a:r>
              <a:rPr lang="ru-RU"/>
              <a:t>Образец заголовка</a:t>
            </a:r>
            <a:endParaRPr lang="en-US" dirty="0"/>
          </a:p>
        </p:txBody>
      </p:sp>
      <p:sp>
        <p:nvSpPr>
          <p:cNvPr id="11" name="Content Placeholder 3"/>
          <p:cNvSpPr>
            <a:spLocks noGrp="1"/>
          </p:cNvSpPr>
          <p:nvPr>
            <p:ph sz="half" idx="13"/>
          </p:nvPr>
        </p:nvSpPr>
        <p:spPr>
          <a:xfrm>
            <a:off x="608965" y="587975"/>
            <a:ext cx="4509546" cy="415315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5322863" y="587975"/>
            <a:ext cx="4507572" cy="4143822"/>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933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8966" y="4955787"/>
            <a:ext cx="7483473" cy="1679928"/>
          </a:xfrm>
        </p:spPr>
        <p:txBody>
          <a:bodyPr>
            <a:normAutofit/>
          </a:bodyPr>
          <a:lstStyle>
            <a:lvl1pPr>
              <a:defRPr sz="3527"/>
            </a:lvl1pPr>
          </a:lstStyle>
          <a:p>
            <a:r>
              <a:rPr lang="ru-RU"/>
              <a:t>Образец заголовка</a:t>
            </a:r>
            <a:endParaRPr lang="en-US" dirty="0"/>
          </a:p>
        </p:txBody>
      </p:sp>
      <p:sp>
        <p:nvSpPr>
          <p:cNvPr id="3" name="Text Placeholder 2"/>
          <p:cNvSpPr>
            <a:spLocks noGrp="1"/>
          </p:cNvSpPr>
          <p:nvPr>
            <p:ph type="body" idx="1"/>
          </p:nvPr>
        </p:nvSpPr>
        <p:spPr>
          <a:xfrm>
            <a:off x="869951" y="587975"/>
            <a:ext cx="4243422" cy="671971"/>
          </a:xfrm>
        </p:spPr>
        <p:txBody>
          <a:bodyPr anchor="b">
            <a:noAutofit/>
          </a:bodyPr>
          <a:lstStyle>
            <a:lvl1pPr marL="0" indent="0">
              <a:buNone/>
              <a:defRPr sz="2646" b="0" cap="all">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4" name="Content Placeholder 3"/>
          <p:cNvSpPr>
            <a:spLocks noGrp="1"/>
          </p:cNvSpPr>
          <p:nvPr>
            <p:ph sz="half" idx="2"/>
          </p:nvPr>
        </p:nvSpPr>
        <p:spPr>
          <a:xfrm>
            <a:off x="608965" y="1259946"/>
            <a:ext cx="4504408" cy="3481184"/>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542810" y="624724"/>
            <a:ext cx="4297292" cy="635222"/>
          </a:xfrm>
        </p:spPr>
        <p:txBody>
          <a:bodyPr anchor="b">
            <a:noAutofit/>
          </a:bodyPr>
          <a:lstStyle>
            <a:lvl1pPr marL="0" indent="0">
              <a:buNone/>
              <a:defRPr sz="2646" b="0" cap="all">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6" name="Content Placeholder 5"/>
          <p:cNvSpPr>
            <a:spLocks noGrp="1"/>
          </p:cNvSpPr>
          <p:nvPr>
            <p:ph sz="quarter" idx="4"/>
          </p:nvPr>
        </p:nvSpPr>
        <p:spPr>
          <a:xfrm>
            <a:off x="5322864" y="1259946"/>
            <a:ext cx="4517238" cy="3471851"/>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3324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8966" y="4955787"/>
            <a:ext cx="7483473" cy="1679928"/>
          </a:xfrm>
        </p:spPr>
        <p:txBody>
          <a:bodyPr>
            <a:normAutofit/>
          </a:bodyPr>
          <a:lstStyle>
            <a:lvl1pPr>
              <a:defRPr sz="3527"/>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893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438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186311" y="587975"/>
            <a:ext cx="3653790" cy="1679928"/>
          </a:xfrm>
        </p:spPr>
        <p:txBody>
          <a:bodyPr anchor="b">
            <a:normAutofit/>
          </a:bodyPr>
          <a:lstStyle>
            <a:lvl1pPr algn="l">
              <a:defRPr sz="2205" b="0"/>
            </a:lvl1pPr>
          </a:lstStyle>
          <a:p>
            <a:r>
              <a:rPr lang="ru-RU"/>
              <a:t>Образец заголовка</a:t>
            </a:r>
            <a:endParaRPr lang="en-US" dirty="0"/>
          </a:p>
        </p:txBody>
      </p:sp>
      <p:sp>
        <p:nvSpPr>
          <p:cNvPr id="3" name="Content Placeholder 2"/>
          <p:cNvSpPr>
            <a:spLocks noGrp="1"/>
          </p:cNvSpPr>
          <p:nvPr>
            <p:ph idx="1"/>
          </p:nvPr>
        </p:nvSpPr>
        <p:spPr>
          <a:xfrm>
            <a:off x="608964" y="587975"/>
            <a:ext cx="5067579" cy="604774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186311" y="2435898"/>
            <a:ext cx="3653790" cy="2305235"/>
          </a:xfrm>
        </p:spPr>
        <p:txBody>
          <a:bodyPr anchor="t">
            <a:normAutofit/>
          </a:bodyPr>
          <a:lstStyle>
            <a:lvl1pPr marL="0" indent="0">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607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32705" y="1595931"/>
            <a:ext cx="4068053" cy="1259946"/>
          </a:xfrm>
        </p:spPr>
        <p:txBody>
          <a:bodyPr anchor="b">
            <a:normAutofit/>
          </a:bodyPr>
          <a:lstStyle>
            <a:lvl1pPr algn="l">
              <a:defRPr sz="2646"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869950" y="1007956"/>
            <a:ext cx="3745779" cy="5291773"/>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ru-RU"/>
              <a:t>Вставка рисунка</a:t>
            </a:r>
            <a:endParaRPr lang="en-US" dirty="0"/>
          </a:p>
        </p:txBody>
      </p:sp>
      <p:sp>
        <p:nvSpPr>
          <p:cNvPr id="4" name="Text Placeholder 3"/>
          <p:cNvSpPr>
            <a:spLocks noGrp="1"/>
          </p:cNvSpPr>
          <p:nvPr>
            <p:ph type="body" sz="half" idx="2"/>
          </p:nvPr>
        </p:nvSpPr>
        <p:spPr>
          <a:xfrm>
            <a:off x="5132965" y="3023870"/>
            <a:ext cx="4069155" cy="2295901"/>
          </a:xfrm>
        </p:spPr>
        <p:txBody>
          <a:bodyPr anchor="t">
            <a:normAutofit/>
          </a:bodyP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a:t>Образец текста</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608965" y="6803708"/>
            <a:ext cx="6635052" cy="402483"/>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514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615687" y="4293150"/>
            <a:ext cx="2820437" cy="2930540"/>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08966" y="4955787"/>
            <a:ext cx="7483473" cy="1679928"/>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08966" y="587976"/>
            <a:ext cx="7483473" cy="4153158"/>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482863" y="6803711"/>
            <a:ext cx="1370529" cy="402483"/>
          </a:xfrm>
          <a:prstGeom prst="rect">
            <a:avLst/>
          </a:prstGeom>
        </p:spPr>
        <p:txBody>
          <a:bodyPr vert="horz" lIns="91440" tIns="45720" rIns="91440" bIns="45720" rtlCol="0" anchor="t"/>
          <a:lstStyle>
            <a:lvl1pPr algn="r">
              <a:defRPr sz="1102" b="0" i="0">
                <a:solidFill>
                  <a:schemeClr val="bg2">
                    <a:lumMod val="50000"/>
                  </a:schemeClr>
                </a:solidFill>
                <a:effectLst/>
                <a:latin typeface="+mn-lt"/>
              </a:defRPr>
            </a:lvl1pPr>
          </a:lstStyle>
          <a:p>
            <a:endParaRPr lang="en-US" dirty="0"/>
          </a:p>
        </p:txBody>
      </p:sp>
      <p:sp>
        <p:nvSpPr>
          <p:cNvPr id="5" name="Footer Placeholder 4"/>
          <p:cNvSpPr>
            <a:spLocks noGrp="1"/>
          </p:cNvSpPr>
          <p:nvPr>
            <p:ph type="ftr" sz="quarter" idx="3"/>
          </p:nvPr>
        </p:nvSpPr>
        <p:spPr>
          <a:xfrm>
            <a:off x="608965" y="6803708"/>
            <a:ext cx="6635052" cy="402483"/>
          </a:xfrm>
          <a:prstGeom prst="rect">
            <a:avLst/>
          </a:prstGeom>
        </p:spPr>
        <p:txBody>
          <a:bodyPr vert="horz" lIns="91440" tIns="45720" rIns="91440" bIns="45720" rtlCol="0" anchor="t"/>
          <a:lstStyle>
            <a:lvl1pPr algn="l">
              <a:defRPr sz="1102"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8875804" y="6149240"/>
            <a:ext cx="978302" cy="738468"/>
          </a:xfrm>
          <a:prstGeom prst="rect">
            <a:avLst/>
          </a:prstGeom>
        </p:spPr>
        <p:txBody>
          <a:bodyPr vert="horz" lIns="91440" tIns="45720" rIns="91440" bIns="45720" rtlCol="0" anchor="b"/>
          <a:lstStyle>
            <a:lvl1pPr algn="r">
              <a:defRPr sz="3086"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9867206"/>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hf hdr="0" ftr="0" dt="0"/>
  <p:txStyles>
    <p:titleStyle>
      <a:lvl1pPr algn="l" defTabSz="503972" rtl="0" eaLnBrk="1" latinLnBrk="0" hangingPunct="1">
        <a:spcBef>
          <a:spcPct val="0"/>
        </a:spcBef>
        <a:buNone/>
        <a:defRPr sz="3527"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982" indent="-314982" algn="l" defTabSz="503972" rtl="0" eaLnBrk="1" latinLnBrk="0" hangingPunct="1">
        <a:spcBef>
          <a:spcPct val="20000"/>
        </a:spcBef>
        <a:spcAft>
          <a:spcPts val="661"/>
        </a:spcAft>
        <a:buClr>
          <a:schemeClr val="tx1"/>
        </a:buClr>
        <a:buSzPct val="80000"/>
        <a:buFont typeface="Wingdings 3" panose="05040102010807070707" pitchFamily="18" charset="2"/>
        <a:buChar char=""/>
        <a:defRPr sz="2205" kern="1200" cap="none">
          <a:solidFill>
            <a:schemeClr val="bg2">
              <a:lumMod val="75000"/>
            </a:schemeClr>
          </a:solidFill>
          <a:effectLst/>
          <a:latin typeface="+mn-lt"/>
          <a:ea typeface="+mn-ea"/>
          <a:cs typeface="+mn-cs"/>
        </a:defRPr>
      </a:lvl1pPr>
      <a:lvl2pPr marL="818954" indent="-314982" algn="l" defTabSz="503972" rtl="0" eaLnBrk="1" latinLnBrk="0" hangingPunct="1">
        <a:spcBef>
          <a:spcPct val="20000"/>
        </a:spcBef>
        <a:spcAft>
          <a:spcPts val="661"/>
        </a:spcAft>
        <a:buClr>
          <a:schemeClr val="tx1"/>
        </a:buClr>
        <a:buSzPct val="80000"/>
        <a:buFont typeface="Wingdings 3" panose="05040102010807070707" pitchFamily="18" charset="2"/>
        <a:buChar char=""/>
        <a:defRPr sz="1984" kern="1200" cap="none">
          <a:solidFill>
            <a:schemeClr val="bg2">
              <a:lumMod val="75000"/>
            </a:schemeClr>
          </a:solidFill>
          <a:effectLst/>
          <a:latin typeface="+mn-lt"/>
          <a:ea typeface="+mn-ea"/>
          <a:cs typeface="+mn-cs"/>
        </a:defRPr>
      </a:lvl2pPr>
      <a:lvl3pPr marL="1322925" indent="-314982" algn="l" defTabSz="503972" rtl="0" eaLnBrk="1" latinLnBrk="0" hangingPunct="1">
        <a:spcBef>
          <a:spcPct val="20000"/>
        </a:spcBef>
        <a:spcAft>
          <a:spcPts val="661"/>
        </a:spcAft>
        <a:buClr>
          <a:schemeClr val="tx1"/>
        </a:buClr>
        <a:buSzPct val="80000"/>
        <a:buFont typeface="Wingdings 3" panose="05040102010807070707" pitchFamily="18" charset="2"/>
        <a:buChar char=""/>
        <a:defRPr sz="1764" kern="1200" cap="none">
          <a:solidFill>
            <a:schemeClr val="bg2">
              <a:lumMod val="75000"/>
            </a:schemeClr>
          </a:solidFill>
          <a:effectLst/>
          <a:latin typeface="+mn-lt"/>
          <a:ea typeface="+mn-ea"/>
          <a:cs typeface="+mn-cs"/>
        </a:defRPr>
      </a:lvl3pPr>
      <a:lvl4pPr marL="1700904" indent="-188989"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4pPr>
      <a:lvl5pPr marL="2204876" indent="-188989"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5pPr>
      <a:lvl6pPr marL="2771844"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6pPr>
      <a:lvl7pPr marL="3275815"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7pPr>
      <a:lvl8pPr marL="3779787"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8pPr>
      <a:lvl9pPr marL="4283758"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login.consultant.ru/link/?req=doc&amp;base=LAW&amp;n=217042&amp;dst=100135&amp;demo=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login.consultant.ru/link/?req=doc&amp;base=LAW&amp;n=203192&amp;dst=1000000001&amp;demo=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www.zab.gosnadzor.ru/"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C9DFEA"/>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36987"/>
            <a:ext cx="10439400" cy="2100072"/>
          </a:xfrm>
          <a:prstGeom prst="rect">
            <a:avLst/>
          </a:prstGeom>
        </p:spPr>
      </p:pic>
      <p:pic>
        <p:nvPicPr>
          <p:cNvPr id="4" name="Рисунок 3"/>
          <p:cNvPicPr>
            <a:picLocks noChangeAspect="1"/>
          </p:cNvPicPr>
          <p:nvPr/>
        </p:nvPicPr>
        <p:blipFill>
          <a:blip r:embed="rId3"/>
          <a:stretch>
            <a:fillRect/>
          </a:stretch>
        </p:blipFill>
        <p:spPr>
          <a:xfrm>
            <a:off x="6738474" y="3261955"/>
            <a:ext cx="3164478" cy="2992541"/>
          </a:xfrm>
          <a:prstGeom prst="rect">
            <a:avLst/>
          </a:prstGeom>
        </p:spPr>
      </p:pic>
      <p:sp>
        <p:nvSpPr>
          <p:cNvPr id="5" name="Прямоугольник 4"/>
          <p:cNvSpPr/>
          <p:nvPr/>
        </p:nvSpPr>
        <p:spPr>
          <a:xfrm>
            <a:off x="536449" y="487800"/>
            <a:ext cx="4181856" cy="1240988"/>
          </a:xfrm>
          <a:prstGeom prst="rect">
            <a:avLst/>
          </a:prstGeom>
          <a:noFill/>
        </p:spPr>
        <p:txBody>
          <a:bodyPr lIns="0" tIns="0" rIns="0" bIns="0">
            <a:noAutofit/>
          </a:bodyPr>
          <a:lstStyle/>
          <a:p>
            <a:pPr marL="0" marR="0" indent="215900" algn="just"/>
            <a:r>
              <a:rPr lang="ru" b="1" i="1" dirty="0">
                <a:solidFill>
                  <a:srgbClr val="231F20"/>
                </a:solidFill>
                <a:latin typeface="Times New Roman"/>
              </a:rPr>
              <a:t>Родина требует себе служения настолько жертвенно чистого, что малейшая мысль о личной выгоде омрачает душу и парализует работу.</a:t>
            </a:r>
          </a:p>
        </p:txBody>
      </p:sp>
      <p:sp>
        <p:nvSpPr>
          <p:cNvPr id="6" name="Прямоугольник 5"/>
          <p:cNvSpPr/>
          <p:nvPr/>
        </p:nvSpPr>
        <p:spPr>
          <a:xfrm>
            <a:off x="6216396" y="2137059"/>
            <a:ext cx="2624328" cy="466344"/>
          </a:xfrm>
          <a:prstGeom prst="rect">
            <a:avLst/>
          </a:prstGeom>
          <a:solidFill>
            <a:srgbClr val="25408E"/>
          </a:solidFill>
        </p:spPr>
        <p:txBody>
          <a:bodyPr wrap="none" lIns="0" tIns="0" rIns="0" bIns="0">
            <a:noAutofit/>
          </a:bodyPr>
          <a:lstStyle/>
          <a:p>
            <a:pPr marL="0" marR="0" indent="0" algn="r"/>
            <a:endParaRPr lang="ru" sz="4200" b="1" dirty="0">
              <a:solidFill>
                <a:srgbClr val="FFFFFF"/>
              </a:solidFill>
              <a:latin typeface="Arial"/>
            </a:endParaRPr>
          </a:p>
        </p:txBody>
      </p:sp>
      <p:sp>
        <p:nvSpPr>
          <p:cNvPr id="7" name="Прямоугольник 6"/>
          <p:cNvSpPr/>
          <p:nvPr/>
        </p:nvSpPr>
        <p:spPr>
          <a:xfrm>
            <a:off x="3100389" y="1728788"/>
            <a:ext cx="1617916" cy="369475"/>
          </a:xfrm>
          <a:prstGeom prst="rect">
            <a:avLst/>
          </a:prstGeom>
          <a:noFill/>
        </p:spPr>
        <p:txBody>
          <a:bodyPr wrap="none" lIns="0" tIns="0" rIns="0" bIns="0">
            <a:noAutofit/>
          </a:bodyPr>
          <a:lstStyle/>
          <a:p>
            <a:pPr marL="0" marR="0" indent="0"/>
            <a:r>
              <a:rPr lang="ru" sz="1300" dirty="0">
                <a:solidFill>
                  <a:srgbClr val="231F20"/>
                </a:solidFill>
                <a:latin typeface="Times New Roman"/>
              </a:rPr>
              <a:t>П.А. Столыпин</a:t>
            </a:r>
          </a:p>
        </p:txBody>
      </p:sp>
      <p:sp>
        <p:nvSpPr>
          <p:cNvPr id="8" name="Прямоугольник 7"/>
          <p:cNvSpPr/>
          <p:nvPr/>
        </p:nvSpPr>
        <p:spPr>
          <a:xfrm>
            <a:off x="5721096" y="2862072"/>
            <a:ext cx="4181856" cy="853440"/>
          </a:xfrm>
          <a:prstGeom prst="rect">
            <a:avLst/>
          </a:prstGeom>
          <a:noFill/>
        </p:spPr>
        <p:txBody>
          <a:bodyPr lIns="0" tIns="0" rIns="0" bIns="0">
            <a:noAutofit/>
          </a:bodyPr>
          <a:lstStyle/>
          <a:p>
            <a:pPr marL="0" marR="0" indent="0" algn="ctr">
              <a:lnSpc>
                <a:spcPct val="94000"/>
              </a:lnSpc>
            </a:pPr>
            <a:endParaRPr lang="ru" sz="2100" b="1" dirty="0">
              <a:solidFill>
                <a:srgbClr val="25408E"/>
              </a:solidFill>
              <a:latin typeface="Times New Roman"/>
            </a:endParaRPr>
          </a:p>
        </p:txBody>
      </p:sp>
      <p:sp>
        <p:nvSpPr>
          <p:cNvPr id="9" name="Прямоугольник 8"/>
          <p:cNvSpPr/>
          <p:nvPr/>
        </p:nvSpPr>
        <p:spPr>
          <a:xfrm>
            <a:off x="7200900" y="6543674"/>
            <a:ext cx="2500312" cy="558165"/>
          </a:xfrm>
          <a:prstGeom prst="rect">
            <a:avLst/>
          </a:prstGeom>
          <a:noFill/>
        </p:spPr>
        <p:txBody>
          <a:bodyPr wrap="none" lIns="0" tIns="0" rIns="0" bIns="0">
            <a:noAutofit/>
          </a:bodyPr>
          <a:lstStyle/>
          <a:p>
            <a:pPr marL="0" marR="0" indent="0" algn="r"/>
            <a:r>
              <a:rPr lang="ru-RU" sz="2900" b="1" dirty="0">
                <a:solidFill>
                  <a:srgbClr val="FF0000"/>
                </a:solidFill>
                <a:latin typeface="Arial"/>
              </a:rPr>
              <a:t>КОРРУПЦИЯ</a:t>
            </a:r>
            <a:endParaRPr lang="en-US" sz="2900" b="1" dirty="0">
              <a:solidFill>
                <a:srgbClr val="FF0000"/>
              </a:solidFill>
              <a:latin typeface="Arial"/>
            </a:endParaRPr>
          </a:p>
        </p:txBody>
      </p:sp>
      <p:sp>
        <p:nvSpPr>
          <p:cNvPr id="10" name="Прямоугольник 9"/>
          <p:cNvSpPr/>
          <p:nvPr/>
        </p:nvSpPr>
        <p:spPr>
          <a:xfrm>
            <a:off x="981456" y="6861048"/>
            <a:ext cx="3249168" cy="362712"/>
          </a:xfrm>
          <a:prstGeom prst="rect">
            <a:avLst/>
          </a:prstGeom>
          <a:noFill/>
        </p:spPr>
        <p:txBody>
          <a:bodyPr lIns="0" tIns="0" rIns="0" bIns="0">
            <a:noAutofit/>
          </a:bodyPr>
          <a:lstStyle/>
          <a:p>
            <a:pPr marL="0" marR="0" indent="0" algn="ctr">
              <a:lnSpc>
                <a:spcPct val="110000"/>
              </a:lnSpc>
            </a:pPr>
            <a:endParaRPr lang="ru" sz="1200" b="1" dirty="0">
              <a:solidFill>
                <a:srgbClr val="231F20"/>
              </a:solidFill>
              <a:latin typeface="Times New Roman"/>
            </a:endParaRPr>
          </a:p>
        </p:txBody>
      </p:sp>
      <p:sp>
        <p:nvSpPr>
          <p:cNvPr id="11" name="Прямоугольник 10"/>
          <p:cNvSpPr/>
          <p:nvPr/>
        </p:nvSpPr>
        <p:spPr>
          <a:xfrm>
            <a:off x="7528560" y="6864096"/>
            <a:ext cx="563880" cy="329184"/>
          </a:xfrm>
          <a:prstGeom prst="rect">
            <a:avLst/>
          </a:prstGeom>
          <a:noFill/>
        </p:spPr>
        <p:txBody>
          <a:bodyPr lIns="0" tIns="0" rIns="0" bIns="0">
            <a:noAutofit/>
          </a:bodyPr>
          <a:lstStyle/>
          <a:p>
            <a:pPr marL="0" marR="0" indent="0" algn="ctr"/>
            <a:endParaRPr lang="en-US" sz="1200" b="1" dirty="0">
              <a:solidFill>
                <a:srgbClr val="231F20"/>
              </a:solidFill>
              <a:latin typeface="Times New Roman"/>
            </a:endParaRPr>
          </a:p>
        </p:txBody>
      </p:sp>
      <p:sp>
        <p:nvSpPr>
          <p:cNvPr id="12" name="TextBox 11">
            <a:extLst>
              <a:ext uri="{FF2B5EF4-FFF2-40B4-BE49-F238E27FC236}">
                <a16:creationId xmlns:a16="http://schemas.microsoft.com/office/drawing/2014/main" id="{FBE08A57-F221-4841-86A1-462D8D040CF4}"/>
              </a:ext>
            </a:extLst>
          </p:cNvPr>
          <p:cNvSpPr txBox="1"/>
          <p:nvPr/>
        </p:nvSpPr>
        <p:spPr>
          <a:xfrm>
            <a:off x="414339" y="2784658"/>
            <a:ext cx="6324136" cy="2246769"/>
          </a:xfrm>
          <a:prstGeom prst="rect">
            <a:avLst/>
          </a:prstGeom>
          <a:noFill/>
        </p:spPr>
        <p:txBody>
          <a:bodyPr wrap="square">
            <a:spAutoFit/>
          </a:bodyPr>
          <a:lstStyle/>
          <a:p>
            <a:pPr marL="0" marR="0" indent="191008" algn="just"/>
            <a:r>
              <a:rPr lang="ru-RU" sz="2000" dirty="0">
                <a:solidFill>
                  <a:srgbClr val="231F20"/>
                </a:solidFill>
                <a:latin typeface="Times New Roman"/>
              </a:rPr>
              <a:t>Темы докладов :</a:t>
            </a:r>
          </a:p>
          <a:p>
            <a:pPr marL="0" marR="0" indent="191008" algn="just"/>
            <a:endParaRPr lang="ru-RU" sz="2000" dirty="0">
              <a:solidFill>
                <a:srgbClr val="231F20"/>
              </a:solidFill>
              <a:latin typeface="Times New Roman"/>
            </a:endParaRPr>
          </a:p>
          <a:p>
            <a:pPr marL="85725" marR="0" indent="95250" algn="just">
              <a:buAutoNum type="arabicPeriod"/>
            </a:pPr>
            <a:r>
              <a:rPr lang="ru-RU" sz="2000" dirty="0">
                <a:solidFill>
                  <a:srgbClr val="231F20"/>
                </a:solidFill>
                <a:latin typeface="Times New Roman"/>
              </a:rPr>
              <a:t> «О недопустимости нарушения законодательства противодействии коррупции   и тяжести последствий».</a:t>
            </a:r>
          </a:p>
          <a:p>
            <a:pPr marR="0" algn="just"/>
            <a:endParaRPr lang="ru-RU" sz="2000" dirty="0">
              <a:solidFill>
                <a:srgbClr val="231F20"/>
              </a:solidFill>
              <a:latin typeface="Times New Roman"/>
            </a:endParaRPr>
          </a:p>
          <a:p>
            <a:pPr marR="0" algn="just"/>
            <a:r>
              <a:rPr lang="ru-RU" sz="2000" dirty="0">
                <a:solidFill>
                  <a:srgbClr val="231F20"/>
                </a:solidFill>
                <a:latin typeface="Times New Roman"/>
              </a:rPr>
              <a:t>2. «Прием на работу бывшего государственного </a:t>
            </a:r>
          </a:p>
          <a:p>
            <a:pPr marR="0" algn="just"/>
            <a:r>
              <a:rPr lang="ru-RU" sz="2000" dirty="0">
                <a:solidFill>
                  <a:srgbClr val="231F20"/>
                </a:solidFill>
                <a:latin typeface="Times New Roman"/>
              </a:rPr>
              <a:t>гражданского    служащего»</a:t>
            </a:r>
          </a:p>
        </p:txBody>
      </p:sp>
      <p:sp>
        <p:nvSpPr>
          <p:cNvPr id="15" name="Номер слайда 7">
            <a:extLst>
              <a:ext uri="{FF2B5EF4-FFF2-40B4-BE49-F238E27FC236}">
                <a16:creationId xmlns:a16="http://schemas.microsoft.com/office/drawing/2014/main" id="{33D93EE5-567D-46CE-A0CD-860CAB47DC9F}"/>
              </a:ext>
            </a:extLst>
          </p:cNvPr>
          <p:cNvSpPr txBox="1">
            <a:spLocks/>
          </p:cNvSpPr>
          <p:nvPr/>
        </p:nvSpPr>
        <p:spPr>
          <a:xfrm>
            <a:off x="9770107" y="6946726"/>
            <a:ext cx="669293" cy="5292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800" smtClean="0"/>
              <a:pPr/>
              <a:t>1</a:t>
            </a:fld>
            <a:endParaRPr lang="en-US" sz="800"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layer.myshared.ru/5/509717/slides/slide_6.jpg"/>
          <p:cNvPicPr>
            <a:picLocks noChangeAspect="1" noChangeArrowheads="1"/>
          </p:cNvPicPr>
          <p:nvPr/>
        </p:nvPicPr>
        <p:blipFill>
          <a:blip r:embed="rId2" cstate="print"/>
          <a:srcRect/>
          <a:stretch>
            <a:fillRect/>
          </a:stretch>
        </p:blipFill>
        <p:spPr bwMode="auto">
          <a:xfrm>
            <a:off x="179917" y="-1"/>
            <a:ext cx="10079567" cy="7559676"/>
          </a:xfrm>
          <a:prstGeom prst="rect">
            <a:avLst/>
          </a:prstGeom>
          <a:noFill/>
        </p:spPr>
      </p:pic>
      <p:sp>
        <p:nvSpPr>
          <p:cNvPr id="8" name="Номер слайда 7">
            <a:extLst>
              <a:ext uri="{FF2B5EF4-FFF2-40B4-BE49-F238E27FC236}">
                <a16:creationId xmlns:a16="http://schemas.microsoft.com/office/drawing/2014/main" id="{351197F2-E758-4ABC-BFC4-04D46408BA8D}"/>
              </a:ext>
            </a:extLst>
          </p:cNvPr>
          <p:cNvSpPr>
            <a:spLocks noGrp="1"/>
          </p:cNvSpPr>
          <p:nvPr>
            <p:ph type="sldNum" sz="quarter" idx="12"/>
          </p:nvPr>
        </p:nvSpPr>
        <p:spPr/>
        <p:txBody>
          <a:bodyPr/>
          <a:lstStyle/>
          <a:p>
            <a:fld id="{D57F1E4F-1CFF-5643-939E-217C01CDF565}" type="slidenum">
              <a:rPr lang="en-US" sz="800" smtClean="0"/>
              <a:pPr/>
              <a:t>10</a:t>
            </a:fld>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77795" y="541369"/>
            <a:ext cx="4524403" cy="64928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4"/>
          </a:p>
        </p:txBody>
      </p:sp>
      <p:sp>
        <p:nvSpPr>
          <p:cNvPr id="6" name="Скругленный прямоугольник 5"/>
          <p:cNvSpPr/>
          <p:nvPr/>
        </p:nvSpPr>
        <p:spPr>
          <a:xfrm>
            <a:off x="5299076" y="541369"/>
            <a:ext cx="4683153" cy="64928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4" dirty="0"/>
          </a:p>
        </p:txBody>
      </p:sp>
      <p:sp>
        <p:nvSpPr>
          <p:cNvPr id="8" name="TextBox 7"/>
          <p:cNvSpPr txBox="1"/>
          <p:nvPr/>
        </p:nvSpPr>
        <p:spPr>
          <a:xfrm>
            <a:off x="774673" y="1160446"/>
            <a:ext cx="3810023" cy="4706545"/>
          </a:xfrm>
          <a:prstGeom prst="rect">
            <a:avLst/>
          </a:prstGeom>
          <a:noFill/>
        </p:spPr>
        <p:txBody>
          <a:bodyPr wrap="square" rtlCol="0">
            <a:spAutoFit/>
          </a:bodyPr>
          <a:lstStyle/>
          <a:p>
            <a:pPr fontAlgn="base"/>
            <a:r>
              <a:rPr lang="ru-RU" sz="2000" dirty="0">
                <a:solidFill>
                  <a:schemeClr val="bg1"/>
                </a:solidFill>
                <a:latin typeface="Times New Roman" panose="02020603050405020304" pitchFamily="18" charset="0"/>
                <a:cs typeface="Times New Roman" panose="02020603050405020304" pitchFamily="18" charset="0"/>
              </a:rPr>
              <a:t>А где работодателю найти перечни профессий госслужащих для уведомления о приеме? </a:t>
            </a:r>
          </a:p>
          <a:p>
            <a:pPr fontAlgn="base"/>
            <a:r>
              <a:rPr lang="ru-RU" sz="2000" dirty="0">
                <a:solidFill>
                  <a:schemeClr val="bg1"/>
                </a:solidFill>
                <a:latin typeface="Times New Roman" panose="02020603050405020304" pitchFamily="18" charset="0"/>
                <a:cs typeface="Times New Roman" panose="02020603050405020304" pitchFamily="18" charset="0"/>
              </a:rPr>
              <a:t>Чтобы работодателю убедиться, что должность бывшего служащего входит в перечни, и, следовательно, такому работодателю нужно подавать уведомление на нового работника, он может (</a:t>
            </a:r>
            <a:r>
              <a:rPr lang="ru-RU" sz="2000" u="sng" dirty="0" err="1">
                <a:solidFill>
                  <a:schemeClr val="bg1"/>
                </a:solidFill>
                <a:latin typeface="Times New Roman" panose="02020603050405020304" pitchFamily="18" charset="0"/>
                <a:cs typeface="Times New Roman" panose="02020603050405020304" pitchFamily="18" charset="0"/>
                <a:hlinkClick r:id="rId2"/>
              </a:rPr>
              <a:t>пп</a:t>
            </a:r>
            <a:r>
              <a:rPr lang="ru-RU" sz="2000" u="sng" dirty="0">
                <a:solidFill>
                  <a:schemeClr val="bg1"/>
                </a:solidFill>
                <a:latin typeface="Times New Roman" panose="02020603050405020304" pitchFamily="18" charset="0"/>
                <a:cs typeface="Times New Roman" panose="02020603050405020304" pitchFamily="18" charset="0"/>
                <a:hlinkClick r:id="rId2"/>
              </a:rPr>
              <a:t>. 1 п. 51 Методических рекомендаций</a:t>
            </a:r>
            <a:r>
              <a:rPr lang="ru-RU" sz="2000" dirty="0">
                <a:solidFill>
                  <a:schemeClr val="bg1"/>
                </a:solidFill>
                <a:latin typeface="Times New Roman" panose="02020603050405020304" pitchFamily="18" charset="0"/>
                <a:cs typeface="Times New Roman" panose="02020603050405020304" pitchFamily="18" charset="0"/>
              </a:rPr>
              <a:t> к Письму Минтруда от 11.05.2017       № 18-4/10/П-2943):</a:t>
            </a:r>
          </a:p>
          <a:p>
            <a:endParaRPr lang="ru-RU" sz="1984" dirty="0"/>
          </a:p>
        </p:txBody>
      </p:sp>
      <p:sp>
        <p:nvSpPr>
          <p:cNvPr id="9" name="TextBox 8"/>
          <p:cNvSpPr txBox="1"/>
          <p:nvPr/>
        </p:nvSpPr>
        <p:spPr>
          <a:xfrm>
            <a:off x="5535038" y="1546698"/>
            <a:ext cx="4447191" cy="4061753"/>
          </a:xfrm>
          <a:prstGeom prst="rect">
            <a:avLst/>
          </a:prstGeom>
          <a:noFill/>
        </p:spPr>
        <p:txBody>
          <a:bodyPr wrap="square" rtlCol="0">
            <a:spAutoFit/>
          </a:bodyPr>
          <a:lstStyle/>
          <a:p>
            <a:pPr lvl="0" fontAlgn="base">
              <a:buFont typeface="Wingdings" pitchFamily="2" charset="2"/>
              <a:buChar char="Ø"/>
            </a:pPr>
            <a:endParaRPr lang="ru-RU" sz="1984" dirty="0">
              <a:solidFill>
                <a:schemeClr val="bg1"/>
              </a:solidFill>
              <a:latin typeface="Comic Sans MS" pitchFamily="66" charset="0"/>
            </a:endParaRPr>
          </a:p>
          <a:p>
            <a:pPr lvl="0" fontAlgn="base">
              <a:buFont typeface="Wingdings" pitchFamily="2" charset="2"/>
              <a:buChar char="Ø"/>
            </a:pPr>
            <a:r>
              <a:rPr lang="ru-RU" sz="1984" dirty="0">
                <a:solidFill>
                  <a:schemeClr val="bg1"/>
                </a:solidFill>
                <a:latin typeface="Times New Roman" panose="02020603050405020304" pitchFamily="18" charset="0"/>
                <a:cs typeface="Times New Roman" panose="02020603050405020304" pitchFamily="18" charset="0"/>
              </a:rPr>
              <a:t> ознакомиться с данными перечнями в справочно-правовых системах;</a:t>
            </a:r>
          </a:p>
          <a:p>
            <a:pPr lvl="0" fontAlgn="base">
              <a:buFont typeface="Wingdings" pitchFamily="2" charset="2"/>
              <a:buChar char="Ø"/>
            </a:pPr>
            <a:endParaRPr lang="ru-RU" sz="1984" dirty="0">
              <a:solidFill>
                <a:schemeClr val="bg1"/>
              </a:solidFill>
              <a:latin typeface="Times New Roman" panose="02020603050405020304" pitchFamily="18" charset="0"/>
              <a:cs typeface="Times New Roman" panose="02020603050405020304" pitchFamily="18" charset="0"/>
            </a:endParaRPr>
          </a:p>
          <a:p>
            <a:pPr lvl="0" fontAlgn="base">
              <a:buFont typeface="Wingdings" pitchFamily="2" charset="2"/>
              <a:buChar char="Ø"/>
            </a:pPr>
            <a:r>
              <a:rPr lang="ru-RU" sz="1984" dirty="0">
                <a:solidFill>
                  <a:schemeClr val="bg1"/>
                </a:solidFill>
                <a:latin typeface="Comic Sans MS" pitchFamily="66" charset="0"/>
              </a:rPr>
              <a:t> </a:t>
            </a:r>
            <a:r>
              <a:rPr lang="ru-RU" sz="1984" dirty="0">
                <a:solidFill>
                  <a:schemeClr val="bg1"/>
                </a:solidFill>
                <a:latin typeface="Times New Roman" panose="02020603050405020304" pitchFamily="18" charset="0"/>
                <a:cs typeface="Times New Roman" panose="02020603050405020304" pitchFamily="18" charset="0"/>
              </a:rPr>
              <a:t>зайти на официальном сайте федерального государственного органа  в раздел, посвященный вопросам противодействия коррупции;</a:t>
            </a:r>
          </a:p>
          <a:p>
            <a:pPr lvl="0" fontAlgn="base">
              <a:buFont typeface="Wingdings" pitchFamily="2" charset="2"/>
              <a:buChar char="Ø"/>
            </a:pPr>
            <a:endParaRPr lang="ru-RU" sz="1984" dirty="0">
              <a:solidFill>
                <a:schemeClr val="bg1"/>
              </a:solidFill>
              <a:latin typeface="Comic Sans MS" pitchFamily="66" charset="0"/>
            </a:endParaRPr>
          </a:p>
          <a:p>
            <a:pPr lvl="0" fontAlgn="base">
              <a:buFont typeface="Wingdings" pitchFamily="2" charset="2"/>
              <a:buChar char="Ø"/>
            </a:pPr>
            <a:r>
              <a:rPr lang="ru-RU" sz="1984" dirty="0">
                <a:solidFill>
                  <a:schemeClr val="bg1"/>
                </a:solidFill>
                <a:latin typeface="Comic Sans MS" pitchFamily="66" charset="0"/>
              </a:rPr>
              <a:t> </a:t>
            </a:r>
            <a:r>
              <a:rPr lang="ru-RU" sz="1984" dirty="0">
                <a:solidFill>
                  <a:schemeClr val="bg1"/>
                </a:solidFill>
                <a:latin typeface="Times New Roman" panose="02020603050405020304" pitchFamily="18" charset="0"/>
                <a:cs typeface="Times New Roman" panose="02020603050405020304" pitchFamily="18" charset="0"/>
              </a:rPr>
              <a:t>обратиться с запросом в федеральный госорган, в которых бывший служащий проходил службу.</a:t>
            </a:r>
          </a:p>
          <a:p>
            <a:endParaRPr lang="ru-RU" sz="1984" dirty="0"/>
          </a:p>
        </p:txBody>
      </p:sp>
      <p:sp>
        <p:nvSpPr>
          <p:cNvPr id="11" name="Номер слайда 10">
            <a:extLst>
              <a:ext uri="{FF2B5EF4-FFF2-40B4-BE49-F238E27FC236}">
                <a16:creationId xmlns:a16="http://schemas.microsoft.com/office/drawing/2014/main" id="{3CCF3BA3-13BA-4136-9108-4957D0768565}"/>
              </a:ext>
            </a:extLst>
          </p:cNvPr>
          <p:cNvSpPr>
            <a:spLocks noGrp="1"/>
          </p:cNvSpPr>
          <p:nvPr>
            <p:ph type="sldNum" sz="quarter" idx="12"/>
          </p:nvPr>
        </p:nvSpPr>
        <p:spPr/>
        <p:txBody>
          <a:bodyPr/>
          <a:lstStyle/>
          <a:p>
            <a:fld id="{D57F1E4F-1CFF-5643-939E-217C01CDF565}" type="slidenum">
              <a:rPr lang="en-US" sz="800" smtClean="0"/>
              <a:pPr/>
              <a:t>11</a:t>
            </a:fld>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77795" y="207940"/>
            <a:ext cx="4048150" cy="420690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4"/>
          </a:p>
        </p:txBody>
      </p:sp>
      <p:sp>
        <p:nvSpPr>
          <p:cNvPr id="32769" name="Rectangle 1"/>
          <p:cNvSpPr>
            <a:spLocks noChangeArrowheads="1"/>
          </p:cNvSpPr>
          <p:nvPr/>
        </p:nvSpPr>
        <p:spPr bwMode="auto">
          <a:xfrm>
            <a:off x="457171" y="615444"/>
            <a:ext cx="3889399" cy="3155693"/>
          </a:xfrm>
          <a:prstGeom prst="rect">
            <a:avLst/>
          </a:prstGeom>
          <a:noFill/>
          <a:ln w="9525">
            <a:noFill/>
            <a:miter lim="800000"/>
            <a:headEnd/>
            <a:tailEnd/>
          </a:ln>
          <a:effectLst/>
        </p:spPr>
        <p:txBody>
          <a:bodyPr vert="horz" wrap="square" lIns="100796" tIns="50398" rIns="100796" bIns="50398" numCol="1" anchor="ctr" anchorCtr="0" compatLnSpc="1">
            <a:prstTxWarp prst="textNoShape">
              <a:avLst/>
            </a:prstTxWarp>
            <a:spAutoFit/>
          </a:bodyPr>
          <a:lstStyle/>
          <a:p>
            <a:pPr algn="ctr" defTabSz="1007943" fontAlgn="base">
              <a:spcBef>
                <a:spcPct val="0"/>
              </a:spcBef>
              <a:spcAft>
                <a:spcPct val="0"/>
              </a:spcAft>
            </a:pPr>
            <a:r>
              <a:rPr lang="ru-RU" sz="220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Чтобы правильно составить уведомление о приеме на работу государственного служащего, необходимо обратиться к </a:t>
            </a:r>
            <a:r>
              <a:rPr lang="ru-RU" sz="2205" dirty="0">
                <a:solidFill>
                  <a:srgbClr val="0087C1"/>
                </a:solidFill>
                <a:latin typeface="Times New Roman" panose="02020603050405020304" pitchFamily="18" charset="0"/>
                <a:ea typeface="Times New Roman" panose="02020603050405020304" pitchFamily="18" charset="0"/>
                <a:cs typeface="Times New Roman" panose="02020603050405020304" pitchFamily="18" charset="0"/>
                <a:hlinkClick r:id="rId2"/>
              </a:rPr>
              <a:t>Правилам</a:t>
            </a:r>
            <a:r>
              <a:rPr lang="ru-RU" sz="220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утвержденным Постановлением Правительства от 21.01.2015 № 29</a:t>
            </a:r>
            <a:endParaRPr lang="ru-RU" sz="2205" dirty="0">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4822822" y="366691"/>
            <a:ext cx="5159407" cy="79375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dirty="0">
                <a:solidFill>
                  <a:schemeClr val="bg1"/>
                </a:solidFill>
                <a:latin typeface="Times New Roman" panose="02020603050405020304" pitchFamily="18" charset="0"/>
                <a:cs typeface="Times New Roman" panose="02020603050405020304" pitchFamily="18" charset="0"/>
              </a:rPr>
              <a:t>Ф.И.О. бывшего служащего (если изменялись, то указываются прежние данные);</a:t>
            </a:r>
          </a:p>
          <a:p>
            <a:pPr algn="ctr"/>
            <a:endParaRPr lang="ru-RU" sz="1984" dirty="0">
              <a:latin typeface="Comic Sans MS" pitchFamily="66" charset="0"/>
            </a:endParaRPr>
          </a:p>
        </p:txBody>
      </p:sp>
      <p:sp>
        <p:nvSpPr>
          <p:cNvPr id="5" name="Скругленный прямоугольник 4"/>
          <p:cNvSpPr/>
          <p:nvPr/>
        </p:nvSpPr>
        <p:spPr>
          <a:xfrm>
            <a:off x="4822822" y="1239822"/>
            <a:ext cx="5159407" cy="5556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bg1"/>
                </a:solidFill>
                <a:latin typeface="Times New Roman" panose="02020603050405020304" pitchFamily="18" charset="0"/>
                <a:cs typeface="Times New Roman" panose="02020603050405020304" pitchFamily="18" charset="0"/>
              </a:rPr>
              <a:t>число, месяц, год и место его рождения;</a:t>
            </a:r>
          </a:p>
        </p:txBody>
      </p:sp>
      <p:sp>
        <p:nvSpPr>
          <p:cNvPr id="6" name="Скругленный прямоугольник 5"/>
          <p:cNvSpPr/>
          <p:nvPr/>
        </p:nvSpPr>
        <p:spPr>
          <a:xfrm>
            <a:off x="4822823" y="1874825"/>
            <a:ext cx="5238782" cy="214313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543" dirty="0">
              <a:solidFill>
                <a:schemeClr val="bg1"/>
              </a:solidFill>
              <a:latin typeface="Comic Sans MS" pitchFamily="66" charset="0"/>
            </a:endParaRPr>
          </a:p>
          <a:p>
            <a:pPr lvl="0" algn="ctr"/>
            <a:r>
              <a:rPr lang="ru-RU" sz="1600" dirty="0">
                <a:solidFill>
                  <a:schemeClr val="bg1"/>
                </a:solidFill>
                <a:latin typeface="Times New Roman" panose="02020603050405020304" pitchFamily="18" charset="0"/>
                <a:cs typeface="Times New Roman" panose="02020603050405020304" pitchFamily="18" charset="0"/>
              </a:rPr>
              <a:t>должность государственной службы, замещаемая гражданином непосредственно перед увольнением с государственной службы (сведения берутся из трудовой книжки/из формы СТД-Р, если бывший служащий у предыдущего работодателя перешел на электронную трудовую книжку);</a:t>
            </a:r>
          </a:p>
          <a:p>
            <a:pPr algn="ctr"/>
            <a:endParaRPr lang="ru-RU" sz="1984" dirty="0"/>
          </a:p>
        </p:txBody>
      </p:sp>
      <p:sp>
        <p:nvSpPr>
          <p:cNvPr id="7" name="Скругленный прямоугольник 6"/>
          <p:cNvSpPr/>
          <p:nvPr/>
        </p:nvSpPr>
        <p:spPr>
          <a:xfrm>
            <a:off x="4822821" y="4097338"/>
            <a:ext cx="5159407" cy="79375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764" dirty="0">
              <a:solidFill>
                <a:schemeClr val="bg1"/>
              </a:solidFill>
              <a:latin typeface="Comic Sans MS" pitchFamily="66" charset="0"/>
            </a:endParaRPr>
          </a:p>
          <a:p>
            <a:pPr lvl="0" algn="ctr"/>
            <a:r>
              <a:rPr lang="ru-RU" sz="1600" dirty="0">
                <a:solidFill>
                  <a:schemeClr val="bg1"/>
                </a:solidFill>
                <a:latin typeface="Times New Roman" panose="02020603050405020304" pitchFamily="18" charset="0"/>
                <a:cs typeface="Times New Roman" panose="02020603050405020304" pitchFamily="18" charset="0"/>
              </a:rPr>
              <a:t>полное и сокращенное наименование организации.</a:t>
            </a:r>
          </a:p>
          <a:p>
            <a:pPr algn="ctr"/>
            <a:endParaRPr lang="ru-RU" sz="1984" dirty="0"/>
          </a:p>
        </p:txBody>
      </p:sp>
      <p:sp>
        <p:nvSpPr>
          <p:cNvPr id="11" name="Скругленный прямоугольник 10"/>
          <p:cNvSpPr/>
          <p:nvPr/>
        </p:nvSpPr>
        <p:spPr>
          <a:xfrm>
            <a:off x="536546" y="4970469"/>
            <a:ext cx="9525058" cy="238126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bg1"/>
                </a:solidFill>
                <a:latin typeface="Times New Roman" panose="02020603050405020304" pitchFamily="18" charset="0"/>
                <a:cs typeface="Times New Roman" panose="02020603050405020304" pitchFamily="18" charset="0"/>
              </a:rPr>
              <a:t>— дата и номер приказа (распоряжения) или иного решения работодателя, согласно которому гражданин принят на работу;</a:t>
            </a:r>
          </a:p>
          <a:p>
            <a:r>
              <a:rPr lang="ru-RU" sz="1600" dirty="0">
                <a:solidFill>
                  <a:schemeClr val="bg1"/>
                </a:solidFill>
                <a:latin typeface="Times New Roman" panose="02020603050405020304" pitchFamily="18" charset="0"/>
                <a:cs typeface="Times New Roman" panose="02020603050405020304" pitchFamily="18" charset="0"/>
              </a:rPr>
              <a:t>— дата заключения трудового договора и срок, на который он заключен (указывается дата начала работы, а в случае, если заключается срочный трудовой договор, — срок его действия); </a:t>
            </a:r>
          </a:p>
          <a:p>
            <a:r>
              <a:rPr lang="ru-RU" sz="1600" dirty="0">
                <a:solidFill>
                  <a:schemeClr val="bg1"/>
                </a:solidFill>
                <a:latin typeface="Times New Roman" panose="02020603050405020304" pitchFamily="18" charset="0"/>
                <a:cs typeface="Times New Roman" panose="02020603050405020304" pitchFamily="18" charset="0"/>
              </a:rPr>
              <a:t>— наименование должности, которую занимает гражданин по трудовому договору в соответствии со штатным расписанием, а также структурное подразделение организации (при наличии);</a:t>
            </a:r>
          </a:p>
          <a:p>
            <a:r>
              <a:rPr lang="ru-RU" sz="1600" dirty="0">
                <a:solidFill>
                  <a:schemeClr val="bg1"/>
                </a:solidFill>
                <a:latin typeface="Times New Roman" panose="02020603050405020304" pitchFamily="18" charset="0"/>
                <a:cs typeface="Times New Roman" panose="02020603050405020304" pitchFamily="18" charset="0"/>
              </a:rPr>
              <a:t>— должностные обязанности, исполняемые по должности, занимаемой гражданином (указываются основные направления поручаемой работы).</a:t>
            </a:r>
          </a:p>
        </p:txBody>
      </p:sp>
      <p:sp>
        <p:nvSpPr>
          <p:cNvPr id="12" name="Круговая стрелка 11"/>
          <p:cNvSpPr/>
          <p:nvPr/>
        </p:nvSpPr>
        <p:spPr>
          <a:xfrm>
            <a:off x="4108443" y="-1"/>
            <a:ext cx="873130" cy="952506"/>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4">
              <a:solidFill>
                <a:schemeClr val="tx1"/>
              </a:solidFill>
            </a:endParaRPr>
          </a:p>
        </p:txBody>
      </p:sp>
      <p:sp>
        <p:nvSpPr>
          <p:cNvPr id="14" name="Номер слайда 13">
            <a:extLst>
              <a:ext uri="{FF2B5EF4-FFF2-40B4-BE49-F238E27FC236}">
                <a16:creationId xmlns:a16="http://schemas.microsoft.com/office/drawing/2014/main" id="{AFC14A29-0FC5-4078-97CD-FBA6CEF7731B}"/>
              </a:ext>
            </a:extLst>
          </p:cNvPr>
          <p:cNvSpPr>
            <a:spLocks noGrp="1"/>
          </p:cNvSpPr>
          <p:nvPr>
            <p:ph type="sldNum" sz="quarter" idx="12"/>
          </p:nvPr>
        </p:nvSpPr>
        <p:spPr/>
        <p:txBody>
          <a:bodyPr/>
          <a:lstStyle/>
          <a:p>
            <a:fld id="{D57F1E4F-1CFF-5643-939E-217C01CDF565}" type="slidenum">
              <a:rPr lang="en-US" sz="800" smtClean="0"/>
              <a:pPr/>
              <a:t>12</a:t>
            </a:fld>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layer.myshared.ru/5/509717/slides/slide_8.jpg"/>
          <p:cNvPicPr>
            <a:picLocks noChangeAspect="1" noChangeArrowheads="1"/>
          </p:cNvPicPr>
          <p:nvPr/>
        </p:nvPicPr>
        <p:blipFill>
          <a:blip r:embed="rId2" cstate="print"/>
          <a:srcRect/>
          <a:stretch>
            <a:fillRect/>
          </a:stretch>
        </p:blipFill>
        <p:spPr bwMode="auto">
          <a:xfrm>
            <a:off x="179917" y="-1"/>
            <a:ext cx="10079567" cy="7559676"/>
          </a:xfrm>
          <a:prstGeom prst="rect">
            <a:avLst/>
          </a:prstGeom>
          <a:noFill/>
        </p:spPr>
      </p:pic>
      <p:sp>
        <p:nvSpPr>
          <p:cNvPr id="7" name="Номер слайда 6">
            <a:extLst>
              <a:ext uri="{FF2B5EF4-FFF2-40B4-BE49-F238E27FC236}">
                <a16:creationId xmlns:a16="http://schemas.microsoft.com/office/drawing/2014/main" id="{791DBE99-4D82-46F5-981F-409CCEBBBEA2}"/>
              </a:ext>
            </a:extLst>
          </p:cNvPr>
          <p:cNvSpPr>
            <a:spLocks noGrp="1"/>
          </p:cNvSpPr>
          <p:nvPr>
            <p:ph type="sldNum" sz="quarter" idx="12"/>
          </p:nvPr>
        </p:nvSpPr>
        <p:spPr/>
        <p:txBody>
          <a:bodyPr/>
          <a:lstStyle/>
          <a:p>
            <a:fld id="{D57F1E4F-1CFF-5643-939E-217C01CDF565}" type="slidenum">
              <a:rPr lang="en-US" sz="800" smtClean="0"/>
              <a:pPr/>
              <a:t>13</a:t>
            </a:fld>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547" y="525443"/>
            <a:ext cx="9366307" cy="461665"/>
          </a:xfrm>
          <a:prstGeom prst="rect">
            <a:avLst/>
          </a:prstGeom>
          <a:noFill/>
        </p:spPr>
        <p:txBody>
          <a:bodyPr wrap="square" rtlCol="0">
            <a:spAutoFit/>
          </a:bodyPr>
          <a:lstStyle/>
          <a:p>
            <a:pPr algn="ctr"/>
            <a:r>
              <a:rPr lang="ru-RU" sz="2400" b="1" u="sng" dirty="0">
                <a:solidFill>
                  <a:schemeClr val="bg1"/>
                </a:solidFill>
                <a:latin typeface="Times New Roman" panose="02020603050405020304" pitchFamily="18" charset="0"/>
                <a:cs typeface="Times New Roman" panose="02020603050405020304" pitchFamily="18" charset="0"/>
              </a:rPr>
              <a:t>Обязанность работника (бывшего госслужащего)</a:t>
            </a:r>
          </a:p>
        </p:txBody>
      </p:sp>
      <p:sp>
        <p:nvSpPr>
          <p:cNvPr id="3" name="Скругленный прямоугольник 2"/>
          <p:cNvSpPr/>
          <p:nvPr/>
        </p:nvSpPr>
        <p:spPr>
          <a:xfrm>
            <a:off x="536546" y="2033576"/>
            <a:ext cx="9128181" cy="50800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ru-RU" sz="2205" dirty="0">
              <a:solidFill>
                <a:schemeClr val="bg1"/>
              </a:solidFill>
              <a:latin typeface="Comic Sans MS" pitchFamily="66" charset="0"/>
            </a:endParaRPr>
          </a:p>
          <a:p>
            <a:pPr fontAlgn="base"/>
            <a:r>
              <a:rPr lang="ru-RU" sz="2205" dirty="0">
                <a:solidFill>
                  <a:schemeClr val="bg1"/>
                </a:solidFill>
                <a:latin typeface="Comic Sans MS" pitchFamily="66" charset="0"/>
              </a:rPr>
              <a:t>  </a:t>
            </a:r>
          </a:p>
          <a:p>
            <a:pPr fontAlgn="base"/>
            <a:endParaRPr lang="ru-RU" sz="2205" dirty="0">
              <a:solidFill>
                <a:schemeClr val="bg1"/>
              </a:solidFill>
              <a:latin typeface="Comic Sans MS" pitchFamily="66" charset="0"/>
            </a:endParaRPr>
          </a:p>
          <a:p>
            <a:pPr fontAlgn="base"/>
            <a:r>
              <a:rPr lang="ru-RU" sz="2000" dirty="0">
                <a:solidFill>
                  <a:schemeClr val="bg1"/>
                </a:solidFill>
                <a:latin typeface="Times New Roman" panose="02020603050405020304" pitchFamily="18" charset="0"/>
                <a:cs typeface="Times New Roman" panose="02020603050405020304" pitchFamily="18" charset="0"/>
              </a:rPr>
              <a:t>Бывший государственный служащий обязан получать разрешение представителя нанимателя на заключение трудового договора с организацией или на заключение гражданско-правового договора на выполнение работ или  оказание услуг при одновременном соблюдении следующих условий:</a:t>
            </a:r>
          </a:p>
          <a:p>
            <a:pPr marL="314982" indent="-314982" fontAlgn="base">
              <a:buFont typeface="Wingdings" panose="05000000000000000000" pitchFamily="2" charset="2"/>
              <a:buChar char="ü"/>
            </a:pPr>
            <a:r>
              <a:rPr lang="ru-RU" sz="2000" dirty="0">
                <a:solidFill>
                  <a:schemeClr val="bg1"/>
                </a:solidFill>
                <a:latin typeface="Times New Roman" panose="02020603050405020304" pitchFamily="18" charset="0"/>
                <a:cs typeface="Times New Roman" panose="02020603050405020304" pitchFamily="18" charset="0"/>
              </a:rPr>
              <a:t> если он во время осуществления службы занимал должность, предусматривающую представление сведений о доходах;</a:t>
            </a:r>
          </a:p>
          <a:p>
            <a:pPr marL="314982" indent="-314982" fontAlgn="base">
              <a:buFont typeface="Wingdings" panose="05000000000000000000" pitchFamily="2" charset="2"/>
              <a:buChar char="ü"/>
            </a:pPr>
            <a:endParaRPr lang="ru-RU" sz="2000" dirty="0">
              <a:solidFill>
                <a:schemeClr val="bg1"/>
              </a:solidFill>
              <a:latin typeface="Times New Roman" panose="02020603050405020304" pitchFamily="18" charset="0"/>
              <a:cs typeface="Times New Roman" panose="02020603050405020304" pitchFamily="18" charset="0"/>
            </a:endParaRPr>
          </a:p>
          <a:p>
            <a:pPr marL="314982" indent="-314982" fontAlgn="base">
              <a:buFont typeface="Wingdings" panose="05000000000000000000" pitchFamily="2" charset="2"/>
              <a:buChar char="ü"/>
            </a:pPr>
            <a:r>
              <a:rPr lang="ru-RU" sz="2000" dirty="0">
                <a:solidFill>
                  <a:schemeClr val="bg1"/>
                </a:solidFill>
                <a:latin typeface="Times New Roman" panose="02020603050405020304" pitchFamily="18" charset="0"/>
                <a:cs typeface="Times New Roman" panose="02020603050405020304" pitchFamily="18" charset="0"/>
              </a:rPr>
              <a:t> если замещая такую должность, служащий осуществлял функции государственного управления в отношении организации, с которой он планирует заключить гражданско-правовой или трудовой договор.</a:t>
            </a:r>
          </a:p>
          <a:p>
            <a:pPr marL="314982" indent="-314982" fontAlgn="base">
              <a:buFont typeface="Wingdings" panose="05000000000000000000" pitchFamily="2" charset="2"/>
              <a:buChar char="ü"/>
            </a:pPr>
            <a:endParaRPr lang="ru-RU" sz="2000" dirty="0">
              <a:solidFill>
                <a:schemeClr val="bg1"/>
              </a:solidFill>
              <a:latin typeface="Times New Roman" panose="02020603050405020304" pitchFamily="18" charset="0"/>
              <a:cs typeface="Times New Roman" panose="02020603050405020304" pitchFamily="18" charset="0"/>
            </a:endParaRPr>
          </a:p>
          <a:p>
            <a:pPr fontAlgn="base"/>
            <a:r>
              <a:rPr lang="ru-RU" sz="2000" dirty="0">
                <a:solidFill>
                  <a:schemeClr val="bg1"/>
                </a:solidFill>
                <a:latin typeface="Times New Roman" panose="02020603050405020304" pitchFamily="18" charset="0"/>
                <a:cs typeface="Times New Roman" panose="02020603050405020304" pitchFamily="18" charset="0"/>
              </a:rPr>
              <a:t>   В случае заключения служебного контракта получения разрешения не требуется. </a:t>
            </a:r>
          </a:p>
          <a:p>
            <a:pPr fontAlgn="base"/>
            <a:endParaRPr lang="ru-RU" sz="2205" dirty="0">
              <a:solidFill>
                <a:schemeClr val="bg1"/>
              </a:solidFill>
              <a:latin typeface="Comic Sans MS" pitchFamily="66" charset="0"/>
            </a:endParaRPr>
          </a:p>
          <a:p>
            <a:pPr fontAlgn="base"/>
            <a:endParaRPr lang="ru-RU" sz="2205" dirty="0">
              <a:solidFill>
                <a:schemeClr val="bg1"/>
              </a:solidFill>
              <a:latin typeface="Comic Sans MS" pitchFamily="66" charset="0"/>
            </a:endParaRPr>
          </a:p>
          <a:p>
            <a:pPr algn="ctr"/>
            <a:endParaRPr lang="ru-RU" sz="1984" dirty="0"/>
          </a:p>
        </p:txBody>
      </p:sp>
      <p:sp>
        <p:nvSpPr>
          <p:cNvPr id="9" name="Номер слайда 8">
            <a:extLst>
              <a:ext uri="{FF2B5EF4-FFF2-40B4-BE49-F238E27FC236}">
                <a16:creationId xmlns:a16="http://schemas.microsoft.com/office/drawing/2014/main" id="{48073E1A-16CE-4F23-9165-6329C10A287B}"/>
              </a:ext>
            </a:extLst>
          </p:cNvPr>
          <p:cNvSpPr>
            <a:spLocks noGrp="1"/>
          </p:cNvSpPr>
          <p:nvPr>
            <p:ph type="sldNum" sz="quarter" idx="12"/>
          </p:nvPr>
        </p:nvSpPr>
        <p:spPr/>
        <p:txBody>
          <a:bodyPr/>
          <a:lstStyle/>
          <a:p>
            <a:fld id="{D57F1E4F-1CFF-5643-939E-217C01CDF565}" type="slidenum">
              <a:rPr lang="en-US" sz="800" smtClean="0"/>
              <a:pPr/>
              <a:t>14</a:t>
            </a:fld>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ayer.myshared.ru/5/509717/slides/slide_3.jpg"/>
          <p:cNvPicPr>
            <a:picLocks noChangeAspect="1" noChangeArrowheads="1"/>
          </p:cNvPicPr>
          <p:nvPr/>
        </p:nvPicPr>
        <p:blipFill>
          <a:blip r:embed="rId2" cstate="print"/>
          <a:srcRect/>
          <a:stretch>
            <a:fillRect/>
          </a:stretch>
        </p:blipFill>
        <p:spPr bwMode="auto">
          <a:xfrm>
            <a:off x="179917" y="-1"/>
            <a:ext cx="10079567" cy="7559676"/>
          </a:xfrm>
          <a:prstGeom prst="rect">
            <a:avLst/>
          </a:prstGeom>
          <a:noFill/>
        </p:spPr>
      </p:pic>
      <p:sp>
        <p:nvSpPr>
          <p:cNvPr id="7" name="Номер слайда 6">
            <a:extLst>
              <a:ext uri="{FF2B5EF4-FFF2-40B4-BE49-F238E27FC236}">
                <a16:creationId xmlns:a16="http://schemas.microsoft.com/office/drawing/2014/main" id="{1386C42D-23F3-45C7-AB6E-A20F038EAB95}"/>
              </a:ext>
            </a:extLst>
          </p:cNvPr>
          <p:cNvSpPr>
            <a:spLocks noGrp="1"/>
          </p:cNvSpPr>
          <p:nvPr>
            <p:ph type="sldNum" sz="quarter" idx="12"/>
          </p:nvPr>
        </p:nvSpPr>
        <p:spPr/>
        <p:txBody>
          <a:bodyPr/>
          <a:lstStyle/>
          <a:p>
            <a:fld id="{D57F1E4F-1CFF-5643-939E-217C01CDF565}" type="slidenum">
              <a:rPr lang="en-US" sz="800" smtClean="0"/>
              <a:pPr/>
              <a:t>15</a:t>
            </a:fld>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7803" y="1874825"/>
            <a:ext cx="7223169" cy="1516954"/>
          </a:xfrm>
          <a:prstGeom prst="rect">
            <a:avLst/>
          </a:prstGeom>
          <a:noFill/>
        </p:spPr>
        <p:txBody>
          <a:bodyPr wrap="square" rtlCol="0">
            <a:spAutoFit/>
          </a:bodyPr>
          <a:lstStyle/>
          <a:p>
            <a:pPr algn="ctr"/>
            <a:endParaRPr lang="ru-RU" sz="3086" dirty="0">
              <a:latin typeface="Comic Sans MS" pitchFamily="66" charset="0"/>
            </a:endParaRPr>
          </a:p>
          <a:p>
            <a:pPr algn="ctr"/>
            <a:r>
              <a:rPr lang="ru-RU" sz="3086" dirty="0">
                <a:latin typeface="Comic Sans MS" pitchFamily="66" charset="0"/>
              </a:rPr>
              <a:t>Спасибо за внимание!</a:t>
            </a:r>
          </a:p>
          <a:p>
            <a:pPr algn="ctr"/>
            <a:endParaRPr lang="ru-RU" sz="3086" dirty="0">
              <a:latin typeface="Comic Sans MS" pitchFamily="66" charset="0"/>
            </a:endParaRPr>
          </a:p>
        </p:txBody>
      </p:sp>
      <p:sp>
        <p:nvSpPr>
          <p:cNvPr id="8" name="Номер слайда 7">
            <a:extLst>
              <a:ext uri="{FF2B5EF4-FFF2-40B4-BE49-F238E27FC236}">
                <a16:creationId xmlns:a16="http://schemas.microsoft.com/office/drawing/2014/main" id="{1B76E1AB-974C-44CE-9834-57693031FD81}"/>
              </a:ext>
            </a:extLst>
          </p:cNvPr>
          <p:cNvSpPr>
            <a:spLocks noGrp="1"/>
          </p:cNvSpPr>
          <p:nvPr>
            <p:ph type="sldNum" sz="quarter" idx="12"/>
          </p:nvPr>
        </p:nvSpPr>
        <p:spPr/>
        <p:txBody>
          <a:bodyPr/>
          <a:lstStyle/>
          <a:p>
            <a:fld id="{D57F1E4F-1CFF-5643-939E-217C01CDF565}" type="slidenum">
              <a:rPr lang="en-US" sz="800" smtClean="0"/>
              <a:pPr/>
              <a:t>16</a:t>
            </a:fld>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78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987552" y="466725"/>
            <a:ext cx="2176272" cy="1980819"/>
          </a:xfrm>
          <a:prstGeom prst="rect">
            <a:avLst/>
          </a:prstGeom>
          <a:noFill/>
        </p:spPr>
        <p:txBody>
          <a:bodyPr wrap="none" lIns="0" tIns="0" rIns="0" bIns="0">
            <a:noAutofit/>
          </a:bodyPr>
          <a:lstStyle/>
          <a:p>
            <a:pPr marL="0" marR="0" indent="0"/>
            <a:endParaRPr lang="ru" sz="2400" b="1" dirty="0">
              <a:solidFill>
                <a:srgbClr val="25408E"/>
              </a:solidFill>
              <a:latin typeface="Arial"/>
            </a:endParaRPr>
          </a:p>
        </p:txBody>
      </p:sp>
      <p:sp>
        <p:nvSpPr>
          <p:cNvPr id="4" name="Прямоугольник 3"/>
          <p:cNvSpPr/>
          <p:nvPr/>
        </p:nvSpPr>
        <p:spPr>
          <a:xfrm>
            <a:off x="842963" y="1111251"/>
            <a:ext cx="9097327" cy="3127373"/>
          </a:xfrm>
          <a:prstGeom prst="rect">
            <a:avLst/>
          </a:prstGeom>
          <a:noFill/>
        </p:spPr>
        <p:txBody>
          <a:bodyPr lIns="0" tIns="0" rIns="0" bIns="0">
            <a:noAutofit/>
          </a:bodyPr>
          <a:lstStyle/>
          <a:p>
            <a:pPr marL="0" marR="0" indent="0" algn="ctr">
              <a:spcAft>
                <a:spcPts val="210"/>
              </a:spcAft>
            </a:pPr>
            <a:r>
              <a:rPr lang="ru" b="1" dirty="0">
                <a:solidFill>
                  <a:srgbClr val="231F20"/>
                </a:solidFill>
                <a:latin typeface="Times New Roman"/>
              </a:rPr>
              <a:t>Что такое коррупция?</a:t>
            </a:r>
          </a:p>
          <a:p>
            <a:pPr marL="158056" marR="0" indent="0">
              <a:spcAft>
                <a:spcPts val="210"/>
              </a:spcAft>
            </a:pPr>
            <a:r>
              <a:rPr lang="en-US" b="1" i="1" dirty="0">
                <a:solidFill>
                  <a:srgbClr val="D2232A"/>
                </a:solidFill>
                <a:latin typeface="Times New Roman"/>
              </a:rPr>
              <a:t>• </a:t>
            </a:r>
            <a:r>
              <a:rPr lang="ru" b="1" i="1" dirty="0">
                <a:solidFill>
                  <a:srgbClr val="D2232A"/>
                </a:solidFill>
                <a:latin typeface="Times New Roman"/>
              </a:rPr>
              <a:t>Коррупция</a:t>
            </a:r>
            <a:r>
              <a:rPr lang="ru" dirty="0">
                <a:solidFill>
                  <a:srgbClr val="D2232A"/>
                </a:solidFill>
                <a:latin typeface="Times New Roman"/>
              </a:rPr>
              <a:t> (от лат. </a:t>
            </a:r>
            <a:r>
              <a:rPr lang="en-US" dirty="0" err="1">
                <a:solidFill>
                  <a:srgbClr val="D2232A"/>
                </a:solidFill>
                <a:latin typeface="Times New Roman"/>
              </a:rPr>
              <a:t>corrumpere</a:t>
            </a:r>
            <a:r>
              <a:rPr lang="en-US" dirty="0">
                <a:solidFill>
                  <a:srgbClr val="D2232A"/>
                </a:solidFill>
                <a:latin typeface="Times New Roman"/>
              </a:rPr>
              <a:t> </a:t>
            </a:r>
            <a:r>
              <a:rPr lang="ru" dirty="0">
                <a:solidFill>
                  <a:srgbClr val="D2232A"/>
                </a:solidFill>
                <a:latin typeface="Times New Roman"/>
              </a:rPr>
              <a:t>— растлевать).</a:t>
            </a:r>
          </a:p>
          <a:p>
            <a:pPr marL="85725" marR="0" indent="361950" algn="just">
              <a:tabLst>
                <a:tab pos="8972550" algn="l"/>
                <a:tab pos="9058275" algn="l"/>
              </a:tabLst>
            </a:pPr>
            <a:r>
              <a:rPr lang="ru" dirty="0">
                <a:solidFill>
                  <a:srgbClr val="231F20"/>
                </a:solidFill>
                <a:latin typeface="Times New Roman"/>
              </a:rPr>
              <a:t>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и доверенных ему прав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a:t>
            </a:r>
            <a:r>
              <a:rPr lang="ru-RU" dirty="0">
                <a:effectLst/>
                <a:latin typeface="Times New Roman" panose="02020603050405020304" pitchFamily="18" charset="0"/>
                <a:ea typeface="Times New Roman" panose="02020603050405020304" pitchFamily="18" charset="0"/>
              </a:rPr>
              <a:t>и совершение указанных деяний от имени или в интересах юридического лица»</a:t>
            </a:r>
            <a:endParaRPr lang="ru" dirty="0">
              <a:solidFill>
                <a:srgbClr val="231F20"/>
              </a:solidFill>
              <a:latin typeface="Times New Roman"/>
            </a:endParaRPr>
          </a:p>
        </p:txBody>
      </p:sp>
      <p:sp>
        <p:nvSpPr>
          <p:cNvPr id="5" name="Прямоугольник 4"/>
          <p:cNvSpPr/>
          <p:nvPr/>
        </p:nvSpPr>
        <p:spPr>
          <a:xfrm>
            <a:off x="2886074" y="4381499"/>
            <a:ext cx="4914901" cy="9620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lIns="0" tIns="0" rIns="0" bIns="0">
            <a:noAutofit/>
          </a:bodyPr>
          <a:lstStyle/>
          <a:p>
            <a:pPr marL="0" marR="0" indent="0" algn="ctr">
              <a:lnSpc>
                <a:spcPct val="113000"/>
              </a:lnSpc>
            </a:pPr>
            <a:endParaRPr lang="ru" sz="1600" dirty="0">
              <a:solidFill>
                <a:srgbClr val="25408E"/>
              </a:solidFill>
              <a:latin typeface="Times New Roman" panose="02020603050405020304" pitchFamily="18" charset="0"/>
              <a:cs typeface="Times New Roman" panose="02020603050405020304" pitchFamily="18" charset="0"/>
            </a:endParaRPr>
          </a:p>
          <a:p>
            <a:pPr marL="0" marR="0" indent="0" algn="ctr">
              <a:lnSpc>
                <a:spcPct val="113000"/>
              </a:lnSpc>
            </a:pPr>
            <a:r>
              <a:rPr lang="ru" dirty="0">
                <a:latin typeface="Times New Roman" panose="02020603050405020304" pitchFamily="18" charset="0"/>
                <a:cs typeface="Times New Roman" panose="02020603050405020304" pitchFamily="18" charset="0"/>
              </a:rPr>
              <a:t>Коррупция является крупнейшим препятствием к экономическому росту и развитию.</a:t>
            </a:r>
          </a:p>
        </p:txBody>
      </p:sp>
      <p:sp>
        <p:nvSpPr>
          <p:cNvPr id="6" name="Прямоугольник 5"/>
          <p:cNvSpPr/>
          <p:nvPr/>
        </p:nvSpPr>
        <p:spPr>
          <a:xfrm>
            <a:off x="596265" y="5486399"/>
            <a:ext cx="9233535" cy="962025"/>
          </a:xfrm>
          <a:prstGeom prst="rect">
            <a:avLst/>
          </a:prstGeom>
          <a:noFill/>
        </p:spPr>
        <p:txBody>
          <a:bodyPr lIns="0" tIns="0" rIns="0" bIns="0">
            <a:noAutofit/>
          </a:bodyPr>
          <a:lstStyle/>
          <a:p>
            <a:pPr marL="0" marR="0" indent="177800" algn="ctr"/>
            <a:r>
              <a:rPr lang="ru" dirty="0">
                <a:solidFill>
                  <a:srgbClr val="231F20"/>
                </a:solidFill>
                <a:latin typeface="Times New Roman"/>
              </a:rPr>
              <a:t>В системе государственной службы проявляется в различных формах: взятка, использование должностных полномочий, личная заинтересованность, незаконное участие в предпринимательской деятельности и др.</a:t>
            </a:r>
          </a:p>
        </p:txBody>
      </p:sp>
      <p:sp>
        <p:nvSpPr>
          <p:cNvPr id="7" name="Номер слайда 7">
            <a:extLst>
              <a:ext uri="{FF2B5EF4-FFF2-40B4-BE49-F238E27FC236}">
                <a16:creationId xmlns:a16="http://schemas.microsoft.com/office/drawing/2014/main" id="{4833BB60-C3AD-4E2D-8B4F-634215CF8CD1}"/>
              </a:ext>
            </a:extLst>
          </p:cNvPr>
          <p:cNvSpPr txBox="1">
            <a:spLocks/>
          </p:cNvSpPr>
          <p:nvPr/>
        </p:nvSpPr>
        <p:spPr>
          <a:xfrm>
            <a:off x="9770107" y="6946726"/>
            <a:ext cx="669293" cy="5292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800" smtClean="0"/>
              <a:pPr/>
              <a:t>2</a:t>
            </a:fld>
            <a:endParaRPr lang="en-US" sz="800" dirty="0"/>
          </a:p>
        </p:txBody>
      </p:sp>
      <p:sp>
        <p:nvSpPr>
          <p:cNvPr id="8" name="TextBox 7">
            <a:extLst>
              <a:ext uri="{FF2B5EF4-FFF2-40B4-BE49-F238E27FC236}">
                <a16:creationId xmlns:a16="http://schemas.microsoft.com/office/drawing/2014/main" id="{DE8005D0-AA4B-462B-8F9C-6046131BC908}"/>
              </a:ext>
            </a:extLst>
          </p:cNvPr>
          <p:cNvSpPr txBox="1"/>
          <p:nvPr/>
        </p:nvSpPr>
        <p:spPr>
          <a:xfrm>
            <a:off x="1489102" y="351339"/>
            <a:ext cx="6311873" cy="461665"/>
          </a:xfrm>
          <a:prstGeom prst="rect">
            <a:avLst/>
          </a:prstGeom>
          <a:noFill/>
        </p:spPr>
        <p:txBody>
          <a:bodyPr wrap="square" rtlCol="0">
            <a:spAutoFit/>
          </a:bodyPr>
          <a:lstStyle/>
          <a:p>
            <a:r>
              <a:rPr lang="ru-RU" sz="2400" b="1" u="sng" dirty="0" err="1">
                <a:latin typeface="Times New Roman" panose="02020603050405020304" pitchFamily="18" charset="0"/>
                <a:cs typeface="Times New Roman" panose="02020603050405020304" pitchFamily="18" charset="0"/>
              </a:rPr>
              <a:t>Антикоррупция</a:t>
            </a:r>
            <a:r>
              <a:rPr lang="ru-RU" sz="2400" b="1" u="sng" dirty="0">
                <a:latin typeface="Times New Roman" panose="02020603050405020304" pitchFamily="18" charset="0"/>
                <a:cs typeface="Times New Roman" panose="02020603050405020304" pitchFamily="18" charset="0"/>
              </a:rPr>
              <a:t> </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76500" y="1660122"/>
            <a:ext cx="6121400" cy="3407178"/>
          </a:xfrm>
          <a:prstGeom prst="rect">
            <a:avLst/>
          </a:prstGeom>
        </p:spPr>
      </p:pic>
      <p:sp>
        <p:nvSpPr>
          <p:cNvPr id="4" name="Прямоугольник 3"/>
          <p:cNvSpPr/>
          <p:nvPr/>
        </p:nvSpPr>
        <p:spPr>
          <a:xfrm>
            <a:off x="1231900" y="800100"/>
            <a:ext cx="682244" cy="1491996"/>
          </a:xfrm>
          <a:prstGeom prst="rect">
            <a:avLst/>
          </a:prstGeom>
          <a:noFill/>
        </p:spPr>
        <p:txBody>
          <a:bodyPr wrap="none" lIns="0" tIns="0" rIns="0" bIns="0">
            <a:noAutofit/>
          </a:bodyPr>
          <a:lstStyle/>
          <a:p>
            <a:pPr marL="0" marR="0" indent="0"/>
            <a:endParaRPr lang="ru" sz="2400" b="1" dirty="0">
              <a:solidFill>
                <a:srgbClr val="25408E"/>
              </a:solidFill>
              <a:latin typeface="Arial"/>
            </a:endParaRPr>
          </a:p>
        </p:txBody>
      </p:sp>
      <p:sp>
        <p:nvSpPr>
          <p:cNvPr id="5" name="Прямоугольник 4"/>
          <p:cNvSpPr/>
          <p:nvPr/>
        </p:nvSpPr>
        <p:spPr>
          <a:xfrm>
            <a:off x="3739134" y="1139676"/>
            <a:ext cx="2961132" cy="266700"/>
          </a:xfrm>
          <a:prstGeom prst="rect">
            <a:avLst/>
          </a:prstGeom>
          <a:noFill/>
        </p:spPr>
        <p:txBody>
          <a:bodyPr wrap="none" lIns="0" tIns="0" rIns="0" bIns="0">
            <a:noAutofit/>
          </a:bodyPr>
          <a:lstStyle/>
          <a:p>
            <a:pPr marL="0" marR="0" indent="0" algn="ctr"/>
            <a:r>
              <a:rPr lang="ru" b="1" dirty="0">
                <a:solidFill>
                  <a:srgbClr val="D2232A"/>
                </a:solidFill>
                <a:latin typeface="Times New Roman"/>
              </a:rPr>
              <a:t>Статья 290 УК РФ</a:t>
            </a:r>
          </a:p>
        </p:txBody>
      </p:sp>
      <p:sp>
        <p:nvSpPr>
          <p:cNvPr id="6" name="Прямоугольник 5"/>
          <p:cNvSpPr/>
          <p:nvPr/>
        </p:nvSpPr>
        <p:spPr>
          <a:xfrm>
            <a:off x="733530" y="5574792"/>
            <a:ext cx="9185170" cy="16896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lIns="0" tIns="0" rIns="0" bIns="0">
            <a:noAutofit/>
          </a:bodyPr>
          <a:lstStyle/>
          <a:p>
            <a:pPr marL="0" marR="0" indent="190500" algn="just"/>
            <a:r>
              <a:rPr lang="ru" dirty="0">
                <a:solidFill>
                  <a:srgbClr val="231F20"/>
                </a:solidFill>
                <a:latin typeface="Times New Roman"/>
              </a:rPr>
              <a:t>Принимаемые должностным лицом материальные ценности (предметы, деньги, услуги, иная имущественная выгода) за действие либо бездействие в интересах взяткодателя, которое это лицо не могло или не должно было совершить в силу своего служебного положения.</a:t>
            </a:r>
          </a:p>
          <a:p>
            <a:pPr marL="0" marR="0" indent="190500" algn="just"/>
            <a:r>
              <a:rPr lang="ru" dirty="0">
                <a:solidFill>
                  <a:srgbClr val="231F20"/>
                </a:solidFill>
                <a:latin typeface="Times New Roman"/>
              </a:rPr>
              <a:t>В российском законодательстве термином «взятка» обозначается подкуп государственного или муниципального служащего.</a:t>
            </a:r>
          </a:p>
        </p:txBody>
      </p:sp>
      <p:sp>
        <p:nvSpPr>
          <p:cNvPr id="7" name="Номер слайда 7">
            <a:extLst>
              <a:ext uri="{FF2B5EF4-FFF2-40B4-BE49-F238E27FC236}">
                <a16:creationId xmlns:a16="http://schemas.microsoft.com/office/drawing/2014/main" id="{61805112-3300-4450-A34D-4A58E532A151}"/>
              </a:ext>
            </a:extLst>
          </p:cNvPr>
          <p:cNvSpPr txBox="1">
            <a:spLocks/>
          </p:cNvSpPr>
          <p:nvPr/>
        </p:nvSpPr>
        <p:spPr>
          <a:xfrm>
            <a:off x="9770107" y="6946726"/>
            <a:ext cx="669293" cy="5292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a:t>
            </a:fld>
            <a:endParaRPr lang="en-US" dirty="0"/>
          </a:p>
        </p:txBody>
      </p:sp>
      <p:sp>
        <p:nvSpPr>
          <p:cNvPr id="8" name="TextBox 7">
            <a:extLst>
              <a:ext uri="{FF2B5EF4-FFF2-40B4-BE49-F238E27FC236}">
                <a16:creationId xmlns:a16="http://schemas.microsoft.com/office/drawing/2014/main" id="{85550CAC-6EAA-4DB1-BF50-9F17218210D5}"/>
              </a:ext>
            </a:extLst>
          </p:cNvPr>
          <p:cNvSpPr txBox="1"/>
          <p:nvPr/>
        </p:nvSpPr>
        <p:spPr>
          <a:xfrm>
            <a:off x="1653702" y="418289"/>
            <a:ext cx="6313251" cy="461665"/>
          </a:xfrm>
          <a:prstGeom prst="rect">
            <a:avLst/>
          </a:prstGeom>
          <a:noFill/>
        </p:spPr>
        <p:txBody>
          <a:bodyPr wrap="square" rtlCol="0">
            <a:spAutoFit/>
          </a:bodyPr>
          <a:lstStyle/>
          <a:p>
            <a:r>
              <a:rPr lang="ru-RU" sz="2400" b="1" u="sng" dirty="0">
                <a:latin typeface="Times New Roman" panose="02020603050405020304" pitchFamily="18" charset="0"/>
                <a:cs typeface="Times New Roman" panose="02020603050405020304" pitchFamily="18" charset="0"/>
              </a:rPr>
              <a:t>Взятка </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1418" y="83701"/>
            <a:ext cx="9629775" cy="6644640"/>
          </a:xfrm>
          <a:prstGeom prst="rect">
            <a:avLst/>
          </a:prstGeom>
          <a:noFill/>
        </p:spPr>
        <p:txBody>
          <a:bodyPr lIns="0" tIns="0" rIns="0" bIns="0">
            <a:noAutofit/>
          </a:bodyPr>
          <a:lstStyle/>
          <a:p>
            <a:pPr marL="0" marR="0" indent="190500" algn="ctr"/>
            <a:r>
              <a:rPr lang="ru" sz="2400" u="sng" dirty="0">
                <a:solidFill>
                  <a:srgbClr val="231F20"/>
                </a:solidFill>
                <a:latin typeface="Times New Roman"/>
              </a:rPr>
              <a:t>Самый распространенный вид коррупционных проявлений. Карается законом как дача взятки, </a:t>
            </a:r>
          </a:p>
          <a:p>
            <a:pPr marL="0" marR="0" indent="190500" algn="ctr"/>
            <a:r>
              <a:rPr lang="ru" sz="2400" u="sng" dirty="0">
                <a:solidFill>
                  <a:srgbClr val="231F20"/>
                </a:solidFill>
                <a:latin typeface="Times New Roman"/>
              </a:rPr>
              <a:t>так и ее получение или посредничество в даче или получении взятки.</a:t>
            </a:r>
          </a:p>
          <a:p>
            <a:pPr marL="0" marR="0" indent="190500" algn="ctr"/>
            <a:endParaRPr lang="ru" sz="1500" dirty="0">
              <a:solidFill>
                <a:srgbClr val="231F20"/>
              </a:solidFill>
              <a:latin typeface="Times New Roman"/>
            </a:endParaRPr>
          </a:p>
          <a:p>
            <a:pPr marL="0" marR="0" indent="190500" algn="just" defTabSz="296164">
              <a:tabLst>
                <a:tab pos="296164" algn="l"/>
              </a:tabLst>
            </a:pPr>
            <a:r>
              <a:rPr lang="en-US" sz="1400" b="1" i="1" dirty="0">
                <a:solidFill>
                  <a:srgbClr val="D2232A"/>
                </a:solidFill>
                <a:latin typeface="Times New Roman"/>
              </a:rPr>
              <a:t>•</a:t>
            </a:r>
            <a:r>
              <a:rPr lang="ru" sz="1400" b="1" i="1" dirty="0">
                <a:solidFill>
                  <a:srgbClr val="D2232A"/>
                </a:solidFill>
                <a:latin typeface="Times New Roman"/>
              </a:rPr>
              <a:t>	Взятка (явная).</a:t>
            </a:r>
            <a:r>
              <a:rPr lang="ru" sz="1400" dirty="0">
                <a:solidFill>
                  <a:srgbClr val="D2232A"/>
                </a:solidFill>
                <a:latin typeface="Times New Roman"/>
              </a:rPr>
              <a:t> </a:t>
            </a:r>
            <a:r>
              <a:rPr lang="ru" sz="1400" dirty="0">
                <a:solidFill>
                  <a:srgbClr val="231F20"/>
                </a:solidFill>
                <a:latin typeface="Times New Roman"/>
              </a:rPr>
              <a:t>Это взятка, при передачи которой должностному лицу оговариваются деяния, которые требуется выполнить немедленно или в будущем.</a:t>
            </a:r>
          </a:p>
          <a:p>
            <a:pPr marL="0" marR="0" indent="190500" algn="just" defTabSz="296164">
              <a:tabLst>
                <a:tab pos="296164" algn="l"/>
              </a:tabLst>
            </a:pPr>
            <a:r>
              <a:rPr lang="en-US" sz="1400" b="1" i="1" dirty="0">
                <a:solidFill>
                  <a:srgbClr val="D2232A"/>
                </a:solidFill>
                <a:latin typeface="Times New Roman"/>
              </a:rPr>
              <a:t>•</a:t>
            </a:r>
            <a:r>
              <a:rPr lang="ru" sz="1400" b="1" i="1" dirty="0">
                <a:solidFill>
                  <a:srgbClr val="D2232A"/>
                </a:solidFill>
                <a:latin typeface="Times New Roman"/>
              </a:rPr>
              <a:t>	Взятка (завуалированная).</a:t>
            </a:r>
            <a:r>
              <a:rPr lang="ru" sz="1400" dirty="0">
                <a:solidFill>
                  <a:srgbClr val="D2232A"/>
                </a:solidFill>
                <a:latin typeface="Times New Roman"/>
              </a:rPr>
              <a:t> </a:t>
            </a:r>
            <a:r>
              <a:rPr lang="ru" sz="1400" dirty="0">
                <a:solidFill>
                  <a:srgbClr val="231F20"/>
                </a:solidFill>
                <a:latin typeface="Times New Roman"/>
              </a:rPr>
              <a:t>Это ситуация, при которой взяткодатель и взяткополучатель маскируют свои действия под правомерные. Прямые требования (просьбы) взяткодателем могут не выдвигаться. При этом, например, могут предлагаться передача денег в долг, банковская ссуда в долг, оплата товаров по заниженной цене, получение льготного кредита, фиктивная страховка, прощение долга, завышение гонораров за лекции и пр.</a:t>
            </a:r>
          </a:p>
          <a:p>
            <a:pPr marL="0" marR="0" indent="190500" algn="just" defTabSz="296164">
              <a:tabLst>
                <a:tab pos="296164" algn="l"/>
              </a:tabLst>
            </a:pPr>
            <a:r>
              <a:rPr lang="en-US" sz="1400" b="1" i="1" dirty="0">
                <a:solidFill>
                  <a:srgbClr val="D2232A"/>
                </a:solidFill>
                <a:latin typeface="Times New Roman"/>
              </a:rPr>
              <a:t>•</a:t>
            </a:r>
            <a:r>
              <a:rPr lang="ru" sz="1400" b="1" i="1" dirty="0">
                <a:solidFill>
                  <a:srgbClr val="D2232A"/>
                </a:solidFill>
                <a:latin typeface="Times New Roman"/>
              </a:rPr>
              <a:t>	Незаконное вознаграждение</a:t>
            </a:r>
            <a:r>
              <a:rPr lang="ru" sz="1400" dirty="0">
                <a:solidFill>
                  <a:srgbClr val="D2232A"/>
                </a:solidFill>
                <a:latin typeface="Times New Roman"/>
              </a:rPr>
              <a:t>. </a:t>
            </a:r>
            <a:r>
              <a:rPr lang="ru" sz="1400" dirty="0">
                <a:solidFill>
                  <a:srgbClr val="231F20"/>
                </a:solidFill>
                <a:latin typeface="Times New Roman"/>
              </a:rPr>
              <a:t>В соответствии со статьей 19. 28 КоАП РФ под незаконным вознаграждением от имени юридического лица понимаются незаконные передача, предложение или обещание от имени или в интересах юридического лица должностному лицу денег, ценных бумаг, иного имущества, оказания ему услуг имущественного характера, предоставление имущественных прав за совершение в интересах данного юридического лица должностным лицом действия (бездействия), связанного с занимаемым им служебным положением.</a:t>
            </a:r>
          </a:p>
          <a:p>
            <a:pPr marL="0" marR="0" indent="190500" algn="just" defTabSz="296164">
              <a:tabLst>
                <a:tab pos="296164" algn="l"/>
              </a:tabLst>
            </a:pPr>
            <a:r>
              <a:rPr lang="en-US" sz="1400" b="1" i="1" dirty="0">
                <a:solidFill>
                  <a:srgbClr val="D2232A"/>
                </a:solidFill>
                <a:latin typeface="Times New Roman"/>
              </a:rPr>
              <a:t>•</a:t>
            </a:r>
            <a:r>
              <a:rPr lang="ru" sz="1400" b="1" i="1" dirty="0">
                <a:solidFill>
                  <a:srgbClr val="D2232A"/>
                </a:solidFill>
                <a:latin typeface="Times New Roman"/>
              </a:rPr>
              <a:t>	Покушение на получение взятки.</a:t>
            </a:r>
            <a:r>
              <a:rPr lang="ru" sz="1400" dirty="0">
                <a:solidFill>
                  <a:srgbClr val="D2232A"/>
                </a:solidFill>
                <a:latin typeface="Times New Roman"/>
              </a:rPr>
              <a:t> </a:t>
            </a:r>
            <a:r>
              <a:rPr lang="ru" sz="1400" dirty="0">
                <a:solidFill>
                  <a:srgbClr val="231F20"/>
                </a:solidFill>
                <a:latin typeface="Times New Roman"/>
              </a:rPr>
              <a:t>Если обусловленная передача ценностей не состоялась по обстоятельствам, на зависящим от воли лиц, пытавшихся получить предмет взятки или подкупа, содеянное следует квалифицировать как покушение на получение взятки или незаконное вознаграждение при коммерческом подкупе.</a:t>
            </a:r>
          </a:p>
          <a:p>
            <a:pPr marL="0" marR="0" indent="190500" algn="just" defTabSz="296164">
              <a:tabLst>
                <a:tab pos="296164" algn="l"/>
              </a:tabLst>
            </a:pPr>
            <a:r>
              <a:rPr lang="en-US" sz="1400" b="1" i="1" dirty="0">
                <a:solidFill>
                  <a:srgbClr val="D2232A"/>
                </a:solidFill>
                <a:latin typeface="Times New Roman"/>
              </a:rPr>
              <a:t>•</a:t>
            </a:r>
            <a:r>
              <a:rPr lang="ru" sz="1400" b="1" i="1" dirty="0">
                <a:solidFill>
                  <a:srgbClr val="D2232A"/>
                </a:solidFill>
                <a:latin typeface="Times New Roman"/>
              </a:rPr>
              <a:t>	Участие родственников в получении взятки.</a:t>
            </a:r>
            <a:r>
              <a:rPr lang="ru" sz="1400" dirty="0">
                <a:solidFill>
                  <a:srgbClr val="D2232A"/>
                </a:solidFill>
                <a:latin typeface="Times New Roman"/>
              </a:rPr>
              <a:t> </a:t>
            </a:r>
            <a:r>
              <a:rPr lang="ru" sz="1400" dirty="0">
                <a:solidFill>
                  <a:srgbClr val="231F20"/>
                </a:solidFill>
                <a:latin typeface="Times New Roman"/>
              </a:rPr>
              <a:t>Если имущественные выгоды в виде денег, иных ценностей, оказания материальных услуг предоставлены родным и близким должностного лица с его согласия либо если он не возражал против этого и использовал свои служебные полномочия в пользу взяткодателя.</a:t>
            </a:r>
          </a:p>
          <a:p>
            <a:pPr marL="0" marR="0" indent="190500" algn="just" defTabSz="296164">
              <a:tabLst>
                <a:tab pos="296164" algn="l"/>
              </a:tabLst>
            </a:pPr>
            <a:r>
              <a:rPr lang="en-US" sz="1400" b="1" i="1" dirty="0">
                <a:solidFill>
                  <a:srgbClr val="D2232A"/>
                </a:solidFill>
                <a:latin typeface="Times New Roman"/>
              </a:rPr>
              <a:t>•</a:t>
            </a:r>
            <a:r>
              <a:rPr lang="ru" sz="1400" b="1" i="1" dirty="0">
                <a:solidFill>
                  <a:srgbClr val="D2232A"/>
                </a:solidFill>
                <a:latin typeface="Times New Roman"/>
              </a:rPr>
              <a:t>	Вымогательство взятки.</a:t>
            </a:r>
            <a:r>
              <a:rPr lang="ru" sz="1400" dirty="0">
                <a:solidFill>
                  <a:srgbClr val="D2232A"/>
                </a:solidFill>
                <a:latin typeface="Times New Roman"/>
              </a:rPr>
              <a:t> </a:t>
            </a:r>
            <a:r>
              <a:rPr lang="ru" sz="1400" dirty="0">
                <a:solidFill>
                  <a:srgbClr val="231F20"/>
                </a:solidFill>
                <a:latin typeface="Times New Roman"/>
              </a:rPr>
              <a:t>Под вымогательством взятки понимается требование должностного лица дать взятку либо передать незаконное вознаграждение в виде денег, ценных бумаг, иного имущества под угрозой совершения действий, которые могут причинить ущерб законным интересам гражданина либо поставить последнего в такие условия, при которых он вынужден дать взятку либо совершить коммерческий подкуп с целью предотвращения негативных последствий для его законных интересов.</a:t>
            </a:r>
          </a:p>
          <a:p>
            <a:pPr marL="0" marR="0" indent="190500" algn="just"/>
            <a:r>
              <a:rPr lang="ru" sz="1400" dirty="0">
                <a:solidFill>
                  <a:srgbClr val="231F20"/>
                </a:solidFill>
                <a:latin typeface="Times New Roman"/>
              </a:rPr>
              <a:t>Взятка же дается за конкертное действие (бездействие) по службе или за общее благоприятствование в пользу взяткодателя или представляемых им лиц. Таким образом существует прямая связь между действием и взяткой.</a:t>
            </a:r>
          </a:p>
        </p:txBody>
      </p:sp>
      <p:sp>
        <p:nvSpPr>
          <p:cNvPr id="3" name="Номер слайда 7">
            <a:extLst>
              <a:ext uri="{FF2B5EF4-FFF2-40B4-BE49-F238E27FC236}">
                <a16:creationId xmlns:a16="http://schemas.microsoft.com/office/drawing/2014/main" id="{2F71D787-C7E3-423B-8DEA-AE9F79D23A1F}"/>
              </a:ext>
            </a:extLst>
          </p:cNvPr>
          <p:cNvSpPr txBox="1">
            <a:spLocks/>
          </p:cNvSpPr>
          <p:nvPr/>
        </p:nvSpPr>
        <p:spPr>
          <a:xfrm>
            <a:off x="9770107" y="6946726"/>
            <a:ext cx="669293" cy="5292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800" smtClean="0"/>
              <a:pPr/>
              <a:t>4</a:t>
            </a:fld>
            <a:endParaRPr lang="en-US" sz="800" dirty="0"/>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52574" y="381000"/>
            <a:ext cx="2681097" cy="2011680"/>
          </a:xfrm>
          <a:prstGeom prst="rect">
            <a:avLst/>
          </a:prstGeom>
          <a:noFill/>
        </p:spPr>
        <p:txBody>
          <a:bodyPr wrap="none" lIns="0" tIns="0" rIns="0" bIns="0">
            <a:noAutofit/>
          </a:bodyPr>
          <a:lstStyle/>
          <a:p>
            <a:pPr marL="0" marR="0" indent="0" algn="ctr"/>
            <a:endParaRPr lang="ru" sz="2400" b="1" dirty="0">
              <a:solidFill>
                <a:srgbClr val="25408E"/>
              </a:solidFill>
              <a:latin typeface="Arial"/>
            </a:endParaRPr>
          </a:p>
        </p:txBody>
      </p:sp>
      <p:sp>
        <p:nvSpPr>
          <p:cNvPr id="4" name="Прямоугольник 3"/>
          <p:cNvSpPr/>
          <p:nvPr/>
        </p:nvSpPr>
        <p:spPr>
          <a:xfrm>
            <a:off x="3562350" y="728472"/>
            <a:ext cx="1314450" cy="2011680"/>
          </a:xfrm>
          <a:prstGeom prst="rect">
            <a:avLst/>
          </a:prstGeom>
          <a:noFill/>
        </p:spPr>
        <p:txBody>
          <a:bodyPr wrap="none" lIns="0" tIns="0" rIns="0" bIns="0">
            <a:noAutofit/>
          </a:bodyPr>
          <a:lstStyle/>
          <a:p>
            <a:pPr marL="0" marR="0" indent="0" algn="ctr"/>
            <a:endParaRPr lang="ru" sz="1900" b="1" dirty="0">
              <a:solidFill>
                <a:srgbClr val="25408E"/>
              </a:solidFill>
              <a:latin typeface="Arial"/>
            </a:endParaRPr>
          </a:p>
        </p:txBody>
      </p:sp>
      <p:sp>
        <p:nvSpPr>
          <p:cNvPr id="5" name="Прямоугольник 4"/>
          <p:cNvSpPr/>
          <p:nvPr/>
        </p:nvSpPr>
        <p:spPr>
          <a:xfrm>
            <a:off x="3019424" y="1143000"/>
            <a:ext cx="3714751" cy="2011680"/>
          </a:xfrm>
          <a:prstGeom prst="rect">
            <a:avLst/>
          </a:prstGeom>
          <a:noFill/>
        </p:spPr>
        <p:txBody>
          <a:bodyPr wrap="none" lIns="0" tIns="0" rIns="0" bIns="0">
            <a:noAutofit/>
          </a:bodyPr>
          <a:lstStyle/>
          <a:p>
            <a:pPr marL="0" marR="0" indent="0" algn="ctr"/>
            <a:r>
              <a:rPr lang="ru" sz="1300" b="1" dirty="0">
                <a:solidFill>
                  <a:srgbClr val="231F20"/>
                </a:solidFill>
                <a:latin typeface="Times New Roman"/>
              </a:rPr>
              <a:t>ПРАВО ЗНАТЬ: ЗА ЧТО НАКАЖУТ ПО ЗАКОНУ?</a:t>
            </a:r>
          </a:p>
        </p:txBody>
      </p:sp>
      <p:graphicFrame>
        <p:nvGraphicFramePr>
          <p:cNvPr id="6" name="Таблица 5"/>
          <p:cNvGraphicFramePr>
            <a:graphicFrameLocks noGrp="1"/>
          </p:cNvGraphicFramePr>
          <p:nvPr>
            <p:extLst>
              <p:ext uri="{D42A27DB-BD31-4B8C-83A1-F6EECF244321}">
                <p14:modId xmlns:p14="http://schemas.microsoft.com/office/powerpoint/2010/main" val="1152311350"/>
              </p:ext>
            </p:extLst>
          </p:nvPr>
        </p:nvGraphicFramePr>
        <p:xfrm>
          <a:off x="252919" y="1373565"/>
          <a:ext cx="9912485" cy="5526741"/>
        </p:xfrm>
        <a:graphic>
          <a:graphicData uri="http://schemas.openxmlformats.org/drawingml/2006/table">
            <a:tbl>
              <a:tblPr/>
              <a:tblGrid>
                <a:gridCol w="1628847">
                  <a:extLst>
                    <a:ext uri="{9D8B030D-6E8A-4147-A177-3AD203B41FA5}">
                      <a16:colId xmlns:a16="http://schemas.microsoft.com/office/drawing/2014/main" val="20000"/>
                    </a:ext>
                  </a:extLst>
                </a:gridCol>
                <a:gridCol w="1355196">
                  <a:extLst>
                    <a:ext uri="{9D8B030D-6E8A-4147-A177-3AD203B41FA5}">
                      <a16:colId xmlns:a16="http://schemas.microsoft.com/office/drawing/2014/main" val="20001"/>
                    </a:ext>
                  </a:extLst>
                </a:gridCol>
                <a:gridCol w="6928442">
                  <a:extLst>
                    <a:ext uri="{9D8B030D-6E8A-4147-A177-3AD203B41FA5}">
                      <a16:colId xmlns:a16="http://schemas.microsoft.com/office/drawing/2014/main" val="20003"/>
                    </a:ext>
                  </a:extLst>
                </a:gridCol>
              </a:tblGrid>
              <a:tr h="288786">
                <a:tc>
                  <a:txBody>
                    <a:bodyPr/>
                    <a:lstStyle/>
                    <a:p>
                      <a:pPr marL="0" marR="0" indent="0" algn="ctr"/>
                      <a:r>
                        <a:rPr lang="ru" sz="1400" b="1" dirty="0">
                          <a:solidFill>
                            <a:srgbClr val="FFFFFF"/>
                          </a:solidFill>
                          <a:latin typeface="Calibri"/>
                        </a:rPr>
                        <a:t>ПРЕСТУПЛЕНИЕ</a:t>
                      </a:r>
                    </a:p>
                  </a:txBody>
                  <a:tcPr marL="0" marR="0" marT="0" marB="0" anchor="b">
                    <a:solidFill>
                      <a:srgbClr val="D2232A"/>
                    </a:solidFill>
                  </a:tcPr>
                </a:tc>
                <a:tc>
                  <a:txBody>
                    <a:bodyPr/>
                    <a:lstStyle/>
                    <a:p>
                      <a:pPr marL="0" marR="0" indent="0" algn="ctr"/>
                      <a:r>
                        <a:rPr lang="ru" sz="1400" b="1" dirty="0">
                          <a:solidFill>
                            <a:srgbClr val="FFFFFF"/>
                          </a:solidFill>
                          <a:latin typeface="Calibri"/>
                        </a:rPr>
                        <a:t>СТАТЬЯ</a:t>
                      </a:r>
                    </a:p>
                  </a:txBody>
                  <a:tcPr marL="0" marR="0" marT="0" marB="0" anchor="b">
                    <a:solidFill>
                      <a:srgbClr val="D2232A"/>
                    </a:solidFill>
                  </a:tcPr>
                </a:tc>
                <a:tc>
                  <a:txBody>
                    <a:bodyPr/>
                    <a:lstStyle/>
                    <a:p>
                      <a:pPr marL="0" marR="0" indent="0" algn="ctr"/>
                      <a:r>
                        <a:rPr lang="ru" sz="1400" b="1" dirty="0">
                          <a:solidFill>
                            <a:srgbClr val="FFFFFF"/>
                          </a:solidFill>
                          <a:latin typeface="Calibri"/>
                        </a:rPr>
                        <a:t>НАКАЗАНИЕ</a:t>
                      </a:r>
                    </a:p>
                  </a:txBody>
                  <a:tcPr marL="0" marR="0" marT="0" marB="0" anchor="b">
                    <a:solidFill>
                      <a:srgbClr val="D2232A"/>
                    </a:solidFill>
                  </a:tcPr>
                </a:tc>
                <a:extLst>
                  <a:ext uri="{0D108BD9-81ED-4DB2-BD59-A6C34878D82A}">
                    <a16:rowId xmlns:a16="http://schemas.microsoft.com/office/drawing/2014/main" val="10000"/>
                  </a:ext>
                </a:extLst>
              </a:tr>
              <a:tr h="969283">
                <a:tc>
                  <a:txBody>
                    <a:bodyPr/>
                    <a:lstStyle/>
                    <a:p>
                      <a:pPr marL="0" marR="0" indent="0" algn="ctr"/>
                      <a:r>
                        <a:rPr lang="ru" sz="1400" b="1" dirty="0">
                          <a:solidFill>
                            <a:schemeClr val="tx1"/>
                          </a:solidFill>
                          <a:latin typeface="Times New Roman" panose="02020603050405020304" pitchFamily="18" charset="0"/>
                          <a:cs typeface="Times New Roman" panose="02020603050405020304" pitchFamily="18" charset="0"/>
                        </a:rPr>
                        <a:t>Дача взятки</a:t>
                      </a:r>
                    </a:p>
                  </a:txBody>
                  <a:tcPr marL="0" marR="0" marT="0" marB="0" anchor="ctr">
                    <a:solidFill>
                      <a:schemeClr val="bg2"/>
                    </a:solidFill>
                  </a:tcPr>
                </a:tc>
                <a:tc>
                  <a:txBody>
                    <a:bodyPr/>
                    <a:lstStyle/>
                    <a:p>
                      <a:pPr marL="0" marR="0" indent="0" algn="ctr"/>
                      <a:r>
                        <a:rPr lang="ru" sz="1400" b="1" dirty="0">
                          <a:solidFill>
                            <a:schemeClr val="tx1"/>
                          </a:solidFill>
                          <a:latin typeface="Times New Roman" panose="02020603050405020304" pitchFamily="18" charset="0"/>
                          <a:cs typeface="Times New Roman" panose="02020603050405020304" pitchFamily="18" charset="0"/>
                        </a:rPr>
                        <a:t>291</a:t>
                      </a:r>
                    </a:p>
                    <a:p>
                      <a:pPr marL="0" marR="0" indent="0" algn="ctr"/>
                      <a:r>
                        <a:rPr lang="ru" sz="1400" dirty="0">
                          <a:solidFill>
                            <a:schemeClr val="tx1"/>
                          </a:solidFill>
                          <a:latin typeface="Times New Roman" panose="02020603050405020304" pitchFamily="18" charset="0"/>
                          <a:cs typeface="Times New Roman" panose="02020603050405020304" pitchFamily="18" charset="0"/>
                        </a:rPr>
                        <a:t>УК РФ</a:t>
                      </a:r>
                    </a:p>
                  </a:txBody>
                  <a:tcPr marL="0" marR="0" marT="0" marB="0" anchor="ctr">
                    <a:solidFill>
                      <a:schemeClr val="bg2"/>
                    </a:solidFill>
                  </a:tcPr>
                </a:tc>
                <a:tc>
                  <a:txBody>
                    <a:bodyPr/>
                    <a:lstStyle/>
                    <a:p>
                      <a:pPr marL="751400" marR="0" indent="0" algn="ctr">
                        <a:lnSpc>
                          <a:spcPct val="110000"/>
                        </a:lnSpc>
                      </a:pPr>
                      <a:endParaRPr lang="ru" sz="1400" dirty="0">
                        <a:solidFill>
                          <a:schemeClr val="tx1"/>
                        </a:solidFill>
                        <a:latin typeface="Times New Roman" panose="02020603050405020304" pitchFamily="18" charset="0"/>
                        <a:cs typeface="Times New Roman" panose="02020603050405020304" pitchFamily="18" charset="0"/>
                      </a:endParaRPr>
                    </a:p>
                    <a:p>
                      <a:pPr marL="0" marR="0" indent="85725" algn="just">
                        <a:lnSpc>
                          <a:spcPct val="110000"/>
                        </a:lnSpc>
                        <a:tabLst>
                          <a:tab pos="3590925" algn="l"/>
                          <a:tab pos="3676650" algn="l"/>
                          <a:tab pos="4038600" algn="l"/>
                        </a:tabLst>
                      </a:pPr>
                      <a:r>
                        <a:rPr lang="ru" sz="1400" b="1" dirty="0">
                          <a:solidFill>
                            <a:schemeClr val="tx1"/>
                          </a:solidFill>
                          <a:latin typeface="Times New Roman" panose="02020603050405020304" pitchFamily="18" charset="0"/>
                          <a:cs typeface="Times New Roman" panose="02020603050405020304" pitchFamily="18" charset="0"/>
                        </a:rPr>
                        <a:t>до 2 лет     </a:t>
                      </a:r>
                      <a:r>
                        <a:rPr lang="ru" sz="1400" b="0" dirty="0">
                          <a:solidFill>
                            <a:schemeClr val="tx1"/>
                          </a:solidFill>
                          <a:latin typeface="Times New Roman" panose="02020603050405020304" pitchFamily="18" charset="0"/>
                          <a:cs typeface="Times New Roman" panose="02020603050405020304" pitchFamily="18" charset="0"/>
                        </a:rPr>
                        <a:t>а </a:t>
                      </a:r>
                      <a:r>
                        <a:rPr lang="ru" sz="1400" dirty="0">
                          <a:solidFill>
                            <a:schemeClr val="tx1"/>
                          </a:solidFill>
                          <a:latin typeface="Times New Roman" panose="02020603050405020304" pitchFamily="18" charset="0"/>
                          <a:cs typeface="Times New Roman" panose="02020603050405020304" pitchFamily="18" charset="0"/>
                        </a:rPr>
                        <a:t>также лишение права заниматься  определенной  деятельностью </a:t>
                      </a:r>
                    </a:p>
                    <a:p>
                      <a:pPr marL="0" marR="0" indent="85725" algn="just">
                        <a:lnSpc>
                          <a:spcPct val="110000"/>
                        </a:lnSpc>
                        <a:tabLst>
                          <a:tab pos="3590925" algn="l"/>
                          <a:tab pos="3676650" algn="l"/>
                          <a:tab pos="4038600" algn="l"/>
                        </a:tabLst>
                      </a:pPr>
                      <a:r>
                        <a:rPr lang="ru" sz="1400" dirty="0">
                          <a:solidFill>
                            <a:schemeClr val="tx1"/>
                          </a:solidFill>
                          <a:latin typeface="Times New Roman" panose="02020603050405020304" pitchFamily="18" charset="0"/>
                          <a:cs typeface="Times New Roman" panose="02020603050405020304" pitchFamily="18" charset="0"/>
                        </a:rPr>
                        <a:t>                    и занимать определенные должности. </a:t>
                      </a:r>
                    </a:p>
                    <a:p>
                      <a:pPr marL="0" marR="0" indent="0" algn="just">
                        <a:lnSpc>
                          <a:spcPct val="110000"/>
                        </a:lnSpc>
                        <a:tabLst>
                          <a:tab pos="3590925" algn="l"/>
                          <a:tab pos="3676650" algn="l"/>
                          <a:tab pos="4038600" algn="l"/>
                        </a:tabLst>
                      </a:pPr>
                      <a:r>
                        <a:rPr lang="ru" sz="1400" dirty="0">
                          <a:solidFill>
                            <a:schemeClr val="tx1"/>
                          </a:solidFill>
                          <a:latin typeface="Times New Roman" panose="02020603050405020304" pitchFamily="18" charset="0"/>
                          <a:cs typeface="Times New Roman" panose="02020603050405020304" pitchFamily="18" charset="0"/>
                        </a:rPr>
                        <a:t> </a:t>
                      </a:r>
                      <a:r>
                        <a:rPr lang="ru" sz="1400" b="1" dirty="0">
                          <a:solidFill>
                            <a:schemeClr val="tx1"/>
                          </a:solidFill>
                          <a:latin typeface="Times New Roman" panose="02020603050405020304" pitchFamily="18" charset="0"/>
                          <a:cs typeface="Times New Roman" panose="02020603050405020304" pitchFamily="18" charset="0"/>
                        </a:rPr>
                        <a:t>лишения     </a:t>
                      </a:r>
                      <a:r>
                        <a:rPr lang="ru" sz="1400" dirty="0">
                          <a:solidFill>
                            <a:schemeClr val="tx1"/>
                          </a:solidFill>
                          <a:latin typeface="Times New Roman" panose="02020603050405020304" pitchFamily="18" charset="0"/>
                          <a:cs typeface="Times New Roman" panose="02020603050405020304" pitchFamily="18" charset="0"/>
                        </a:rPr>
                        <a:t> Штраф до 500 тыс. руб. или в размере</a:t>
                      </a:r>
                    </a:p>
                    <a:p>
                      <a:pPr marL="0" marR="0" indent="0" algn="just">
                        <a:lnSpc>
                          <a:spcPct val="110000"/>
                        </a:lnSpc>
                        <a:tabLst>
                          <a:tab pos="3590925" algn="l"/>
                          <a:tab pos="3676650" algn="l"/>
                          <a:tab pos="4038600" algn="l"/>
                        </a:tabLst>
                      </a:pPr>
                      <a:r>
                        <a:rPr lang="ru" sz="1400" dirty="0">
                          <a:solidFill>
                            <a:schemeClr val="tx1"/>
                          </a:solidFill>
                          <a:latin typeface="Times New Roman" panose="02020603050405020304" pitchFamily="18" charset="0"/>
                          <a:cs typeface="Times New Roman" panose="02020603050405020304" pitchFamily="18" charset="0"/>
                        </a:rPr>
                        <a:t> </a:t>
                      </a:r>
                      <a:r>
                        <a:rPr lang="ru" sz="1400" b="1" dirty="0">
                          <a:solidFill>
                            <a:schemeClr val="tx1"/>
                          </a:solidFill>
                          <a:latin typeface="Times New Roman" panose="02020603050405020304" pitchFamily="18" charset="0"/>
                          <a:cs typeface="Times New Roman" panose="02020603050405020304" pitchFamily="18" charset="0"/>
                        </a:rPr>
                        <a:t>свободы  </a:t>
                      </a:r>
                      <a:r>
                        <a:rPr lang="ru" sz="1400" dirty="0">
                          <a:solidFill>
                            <a:schemeClr val="tx1"/>
                          </a:solidFill>
                          <a:latin typeface="Times New Roman" panose="02020603050405020304" pitchFamily="18" charset="0"/>
                          <a:cs typeface="Times New Roman" panose="02020603050405020304" pitchFamily="18" charset="0"/>
                        </a:rPr>
                        <a:t>      от 5- до 10- кратного размера взятки</a:t>
                      </a:r>
                    </a:p>
                  </a:txBody>
                  <a:tcPr marL="0" marR="0" marT="0" marB="0">
                    <a:solidFill>
                      <a:schemeClr val="bg2"/>
                    </a:solidFill>
                  </a:tcPr>
                </a:tc>
                <a:extLst>
                  <a:ext uri="{0D108BD9-81ED-4DB2-BD59-A6C34878D82A}">
                    <a16:rowId xmlns:a16="http://schemas.microsoft.com/office/drawing/2014/main" val="10001"/>
                  </a:ext>
                </a:extLst>
              </a:tr>
              <a:tr h="893014">
                <a:tc>
                  <a:txBody>
                    <a:bodyPr/>
                    <a:lstStyle/>
                    <a:p>
                      <a:pPr marL="0" marR="0" indent="0" algn="ctr">
                        <a:lnSpc>
                          <a:spcPct val="87000"/>
                        </a:lnSpc>
                      </a:pPr>
                      <a:r>
                        <a:rPr lang="ru" sz="1400" b="1" dirty="0">
                          <a:solidFill>
                            <a:schemeClr val="tx1"/>
                          </a:solidFill>
                          <a:latin typeface="Times New Roman" panose="02020603050405020304" pitchFamily="18" charset="0"/>
                          <a:cs typeface="Times New Roman" panose="02020603050405020304" pitchFamily="18" charset="0"/>
                        </a:rPr>
                        <a:t>Посредничество </a:t>
                      </a:r>
                    </a:p>
                    <a:p>
                      <a:pPr marL="0" marR="0" indent="0" algn="ctr">
                        <a:lnSpc>
                          <a:spcPct val="87000"/>
                        </a:lnSpc>
                      </a:pPr>
                      <a:r>
                        <a:rPr lang="ru" sz="1400" b="1" dirty="0">
                          <a:solidFill>
                            <a:schemeClr val="tx1"/>
                          </a:solidFill>
                          <a:latin typeface="Times New Roman" panose="02020603050405020304" pitchFamily="18" charset="0"/>
                          <a:cs typeface="Times New Roman" panose="02020603050405020304" pitchFamily="18" charset="0"/>
                        </a:rPr>
                        <a:t>во взяточничестве</a:t>
                      </a:r>
                    </a:p>
                  </a:txBody>
                  <a:tcPr marL="0" marR="0" marT="0" marB="0" anchor="ctr">
                    <a:solidFill>
                      <a:schemeClr val="bg2"/>
                    </a:solidFill>
                  </a:tcPr>
                </a:tc>
                <a:tc>
                  <a:txBody>
                    <a:bodyPr/>
                    <a:lstStyle/>
                    <a:p>
                      <a:pPr marL="0" marR="0" indent="0" algn="ctr"/>
                      <a:r>
                        <a:rPr lang="ru" sz="1400" b="1" dirty="0">
                          <a:solidFill>
                            <a:schemeClr val="tx1"/>
                          </a:solidFill>
                          <a:latin typeface="Times New Roman" panose="02020603050405020304" pitchFamily="18" charset="0"/>
                          <a:cs typeface="Times New Roman" panose="02020603050405020304" pitchFamily="18" charset="0"/>
                        </a:rPr>
                        <a:t>291.1</a:t>
                      </a:r>
                    </a:p>
                    <a:p>
                      <a:pPr marL="0" marR="0" indent="114300" algn="ctr"/>
                      <a:r>
                        <a:rPr lang="ru" sz="1400" dirty="0">
                          <a:solidFill>
                            <a:schemeClr val="tx1"/>
                          </a:solidFill>
                          <a:latin typeface="Times New Roman" panose="02020603050405020304" pitchFamily="18" charset="0"/>
                          <a:cs typeface="Times New Roman" panose="02020603050405020304" pitchFamily="18" charset="0"/>
                        </a:rPr>
                        <a:t>УК РФ</a:t>
                      </a:r>
                    </a:p>
                  </a:txBody>
                  <a:tcPr marL="0" marR="0" marT="0" marB="0" anchor="ctr">
                    <a:solidFill>
                      <a:schemeClr val="bg2"/>
                    </a:solidFill>
                  </a:tcPr>
                </a:tc>
                <a:tc>
                  <a:txBody>
                    <a:bodyPr/>
                    <a:lstStyle/>
                    <a:p>
                      <a:pPr marL="0" marR="0" indent="0" algn="just">
                        <a:lnSpc>
                          <a:spcPct val="96000"/>
                        </a:lnSpc>
                      </a:pPr>
                      <a:endParaRPr lang="ru" sz="1400" b="1" dirty="0">
                        <a:solidFill>
                          <a:schemeClr val="tx1"/>
                        </a:solidFill>
                        <a:latin typeface="Times New Roman" panose="02020603050405020304" pitchFamily="18" charset="0"/>
                        <a:cs typeface="Times New Roman" panose="02020603050405020304" pitchFamily="18" charset="0"/>
                      </a:endParaRPr>
                    </a:p>
                    <a:p>
                      <a:pPr marL="0" marR="0" indent="85725" algn="just">
                        <a:lnSpc>
                          <a:spcPct val="96000"/>
                        </a:lnSpc>
                      </a:pPr>
                      <a:r>
                        <a:rPr lang="ru" sz="1400" b="1" dirty="0">
                          <a:solidFill>
                            <a:schemeClr val="tx1"/>
                          </a:solidFill>
                          <a:latin typeface="Times New Roman" panose="02020603050405020304" pitchFamily="18" charset="0"/>
                          <a:cs typeface="Times New Roman" panose="02020603050405020304" pitchFamily="18" charset="0"/>
                        </a:rPr>
                        <a:t>до 4 лет        </a:t>
                      </a:r>
                      <a:r>
                        <a:rPr lang="ru" sz="1400" b="0" dirty="0">
                          <a:solidFill>
                            <a:schemeClr val="tx1"/>
                          </a:solidFill>
                          <a:latin typeface="Times New Roman" panose="02020603050405020304" pitchFamily="18" charset="0"/>
                          <a:cs typeface="Times New Roman" panose="02020603050405020304" pitchFamily="18" charset="0"/>
                        </a:rPr>
                        <a:t>а также лишение права заниматься определенной деятельностью </a:t>
                      </a:r>
                    </a:p>
                    <a:p>
                      <a:pPr marL="0" marR="0" indent="85725" algn="just">
                        <a:lnSpc>
                          <a:spcPct val="96000"/>
                        </a:lnSpc>
                      </a:pPr>
                      <a:r>
                        <a:rPr lang="ru" sz="1400" b="1" dirty="0">
                          <a:solidFill>
                            <a:schemeClr val="tx1"/>
                          </a:solidFill>
                          <a:latin typeface="Times New Roman" panose="02020603050405020304" pitchFamily="18" charset="0"/>
                          <a:cs typeface="Times New Roman" panose="02020603050405020304" pitchFamily="18" charset="0"/>
                        </a:rPr>
                        <a:t>лишения       </a:t>
                      </a:r>
                      <a:r>
                        <a:rPr lang="ru" sz="1400" b="0" dirty="0">
                          <a:solidFill>
                            <a:schemeClr val="tx1"/>
                          </a:solidFill>
                          <a:latin typeface="Times New Roman" panose="02020603050405020304" pitchFamily="18" charset="0"/>
                          <a:cs typeface="Times New Roman" panose="02020603050405020304" pitchFamily="18" charset="0"/>
                        </a:rPr>
                        <a:t>и занимать определенные должности. </a:t>
                      </a:r>
                    </a:p>
                    <a:p>
                      <a:pPr marL="0" marR="0" indent="85725" algn="just">
                        <a:lnSpc>
                          <a:spcPct val="96000"/>
                        </a:lnSpc>
                      </a:pPr>
                      <a:r>
                        <a:rPr lang="ru" sz="1400" b="0" dirty="0">
                          <a:solidFill>
                            <a:schemeClr val="tx1"/>
                          </a:solidFill>
                          <a:latin typeface="Times New Roman" panose="02020603050405020304" pitchFamily="18" charset="0"/>
                          <a:cs typeface="Times New Roman" panose="02020603050405020304" pitchFamily="18" charset="0"/>
                        </a:rPr>
                        <a:t>                         Штраф до 700 руб. или в размере</a:t>
                      </a:r>
                    </a:p>
                    <a:p>
                      <a:pPr marL="0" marR="0" indent="85725" algn="just">
                        <a:lnSpc>
                          <a:spcPct val="96000"/>
                        </a:lnSpc>
                      </a:pPr>
                      <a:r>
                        <a:rPr lang="ru" sz="1400" b="1" dirty="0">
                          <a:solidFill>
                            <a:schemeClr val="tx1"/>
                          </a:solidFill>
                          <a:latin typeface="Times New Roman" panose="02020603050405020304" pitchFamily="18" charset="0"/>
                          <a:cs typeface="Times New Roman" panose="02020603050405020304" pitchFamily="18" charset="0"/>
                        </a:rPr>
                        <a:t>свободы</a:t>
                      </a:r>
                      <a:r>
                        <a:rPr lang="ru" sz="1400" b="0" dirty="0">
                          <a:solidFill>
                            <a:schemeClr val="tx1"/>
                          </a:solidFill>
                          <a:latin typeface="Times New Roman" panose="02020603050405020304" pitchFamily="18" charset="0"/>
                          <a:cs typeface="Times New Roman" panose="02020603050405020304" pitchFamily="18" charset="0"/>
                        </a:rPr>
                        <a:t>        от 20  - до 40 – кратного размера взятки.</a:t>
                      </a:r>
                    </a:p>
                  </a:txBody>
                  <a:tcPr marL="0" marR="0" marT="0" marB="0">
                    <a:solidFill>
                      <a:schemeClr val="bg2"/>
                    </a:solidFill>
                  </a:tcPr>
                </a:tc>
                <a:extLst>
                  <a:ext uri="{0D108BD9-81ED-4DB2-BD59-A6C34878D82A}">
                    <a16:rowId xmlns:a16="http://schemas.microsoft.com/office/drawing/2014/main" val="10002"/>
                  </a:ext>
                </a:extLst>
              </a:tr>
              <a:tr h="985852">
                <a:tc>
                  <a:txBody>
                    <a:bodyPr/>
                    <a:lstStyle/>
                    <a:p>
                      <a:pPr marL="0" marR="0" indent="0" algn="ctr">
                        <a:lnSpc>
                          <a:spcPct val="87000"/>
                        </a:lnSpc>
                      </a:pPr>
                      <a:r>
                        <a:rPr lang="ru" sz="1400" b="1" dirty="0">
                          <a:solidFill>
                            <a:schemeClr val="tx1"/>
                          </a:solidFill>
                          <a:latin typeface="Times New Roman" panose="02020603050405020304" pitchFamily="18" charset="0"/>
                          <a:cs typeface="Times New Roman" panose="02020603050405020304" pitchFamily="18" charset="0"/>
                        </a:rPr>
                        <a:t>Мелкое взяточничество</a:t>
                      </a:r>
                    </a:p>
                  </a:txBody>
                  <a:tcPr marL="0" marR="0" marT="0" marB="0" anchor="ctr">
                    <a:solidFill>
                      <a:schemeClr val="bg2"/>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 sz="1400" b="1" dirty="0">
                          <a:solidFill>
                            <a:schemeClr val="tx1"/>
                          </a:solidFill>
                          <a:latin typeface="Times New Roman" panose="02020603050405020304" pitchFamily="18" charset="0"/>
                          <a:cs typeface="Times New Roman" panose="02020603050405020304" pitchFamily="18" charset="0"/>
                        </a:rPr>
                        <a:t>291. 2</a:t>
                      </a:r>
                    </a:p>
                    <a:p>
                      <a:pPr marL="0" marR="0" indent="0" algn="ctr"/>
                      <a:endParaRPr lang="ru" sz="1400" b="1" dirty="0">
                        <a:solidFill>
                          <a:schemeClr val="tx1"/>
                        </a:solidFill>
                        <a:latin typeface="Times New Roman" panose="02020603050405020304" pitchFamily="18" charset="0"/>
                        <a:cs typeface="Times New Roman" panose="02020603050405020304" pitchFamily="18" charset="0"/>
                      </a:endParaRPr>
                    </a:p>
                    <a:p>
                      <a:pPr marL="0" marR="0" indent="114300" algn="ctr"/>
                      <a:r>
                        <a:rPr lang="ru" sz="1400" dirty="0">
                          <a:solidFill>
                            <a:schemeClr val="tx1"/>
                          </a:solidFill>
                          <a:latin typeface="Times New Roman" panose="02020603050405020304" pitchFamily="18" charset="0"/>
                          <a:cs typeface="Times New Roman" panose="02020603050405020304" pitchFamily="18" charset="0"/>
                        </a:rPr>
                        <a:t>УК РФ</a:t>
                      </a:r>
                    </a:p>
                  </a:txBody>
                  <a:tcPr marL="0" marR="0" marT="0" marB="0" anchor="ctr">
                    <a:solidFill>
                      <a:schemeClr val="bg2"/>
                    </a:solidFill>
                  </a:tcPr>
                </a:tc>
                <a:tc>
                  <a:txBody>
                    <a:bodyPr/>
                    <a:lstStyle/>
                    <a:p>
                      <a:pPr marL="0" marR="0" indent="85725" algn="just">
                        <a:lnSpc>
                          <a:spcPct val="75000"/>
                        </a:lnSpc>
                      </a:pPr>
                      <a:endParaRPr lang="ru" sz="1400" b="1" dirty="0">
                        <a:solidFill>
                          <a:schemeClr val="tx1"/>
                        </a:solidFill>
                        <a:latin typeface="Times New Roman" panose="02020603050405020304" pitchFamily="18" charset="0"/>
                        <a:cs typeface="Times New Roman" panose="02020603050405020304" pitchFamily="18" charset="0"/>
                      </a:endParaRPr>
                    </a:p>
                    <a:p>
                      <a:pPr marL="0" marR="0" indent="85725" algn="just">
                        <a:lnSpc>
                          <a:spcPct val="100000"/>
                        </a:lnSpc>
                      </a:pPr>
                      <a:r>
                        <a:rPr lang="ru" sz="1400" b="1" dirty="0">
                          <a:solidFill>
                            <a:schemeClr val="tx1"/>
                          </a:solidFill>
                          <a:latin typeface="Times New Roman" panose="02020603050405020304" pitchFamily="18" charset="0"/>
                          <a:cs typeface="Times New Roman" panose="02020603050405020304" pitchFamily="18" charset="0"/>
                        </a:rPr>
                        <a:t>до 1 года        </a:t>
                      </a:r>
                      <a:r>
                        <a:rPr lang="ru" sz="1400" b="0" dirty="0">
                          <a:solidFill>
                            <a:schemeClr val="tx1"/>
                          </a:solidFill>
                          <a:latin typeface="Times New Roman" panose="02020603050405020304" pitchFamily="18" charset="0"/>
                          <a:cs typeface="Times New Roman" panose="02020603050405020304" pitchFamily="18" charset="0"/>
                        </a:rPr>
                        <a:t>или штраф до 200 тыс.руб., исправительные работы на срок</a:t>
                      </a:r>
                    </a:p>
                    <a:p>
                      <a:pPr marL="0" marR="0" indent="85725" algn="just">
                        <a:lnSpc>
                          <a:spcPct val="100000"/>
                        </a:lnSpc>
                      </a:pPr>
                      <a:r>
                        <a:rPr lang="ru" sz="1400" b="0" dirty="0">
                          <a:solidFill>
                            <a:schemeClr val="tx1"/>
                          </a:solidFill>
                          <a:latin typeface="Times New Roman" panose="02020603050405020304" pitchFamily="18" charset="0"/>
                          <a:cs typeface="Times New Roman" panose="02020603050405020304" pitchFamily="18" charset="0"/>
                        </a:rPr>
                        <a:t>                                               до 1 года, </a:t>
                      </a:r>
                    </a:p>
                    <a:p>
                      <a:pPr marL="0" marR="0" indent="85725" algn="just">
                        <a:lnSpc>
                          <a:spcPct val="100000"/>
                        </a:lnSpc>
                      </a:pPr>
                      <a:r>
                        <a:rPr lang="ru" sz="1400" b="1" dirty="0">
                          <a:solidFill>
                            <a:schemeClr val="tx1"/>
                          </a:solidFill>
                          <a:latin typeface="Times New Roman" panose="02020603050405020304" pitchFamily="18" charset="0"/>
                          <a:cs typeface="Times New Roman" panose="02020603050405020304" pitchFamily="18" charset="0"/>
                        </a:rPr>
                        <a:t>лишение  </a:t>
                      </a:r>
                      <a:r>
                        <a:rPr lang="ru" sz="1400" b="0" dirty="0">
                          <a:solidFill>
                            <a:schemeClr val="tx1"/>
                          </a:solidFill>
                          <a:latin typeface="Times New Roman" panose="02020603050405020304" pitchFamily="18" charset="0"/>
                          <a:cs typeface="Times New Roman" panose="02020603050405020304" pitchFamily="18" charset="0"/>
                        </a:rPr>
                        <a:t>       ограничение свободы на срок до 2 лет. </a:t>
                      </a:r>
                    </a:p>
                    <a:p>
                      <a:pPr marL="0" marR="0" indent="85725" algn="just">
                        <a:lnSpc>
                          <a:spcPct val="100000"/>
                        </a:lnSpc>
                      </a:pPr>
                      <a:r>
                        <a:rPr lang="ru" sz="1400" b="1" dirty="0">
                          <a:solidFill>
                            <a:schemeClr val="tx1"/>
                          </a:solidFill>
                          <a:latin typeface="Times New Roman" panose="02020603050405020304" pitchFamily="18" charset="0"/>
                          <a:cs typeface="Times New Roman" panose="02020603050405020304" pitchFamily="18" charset="0"/>
                        </a:rPr>
                        <a:t>свободы</a:t>
                      </a:r>
                    </a:p>
                  </a:txBody>
                  <a:tcPr marL="0" marR="0" marT="0" marB="0">
                    <a:solidFill>
                      <a:schemeClr val="bg2"/>
                    </a:solidFill>
                  </a:tcPr>
                </a:tc>
                <a:extLst>
                  <a:ext uri="{0D108BD9-81ED-4DB2-BD59-A6C34878D82A}">
                    <a16:rowId xmlns:a16="http://schemas.microsoft.com/office/drawing/2014/main" val="10003"/>
                  </a:ext>
                </a:extLst>
              </a:tr>
              <a:tr h="1021857">
                <a:tc>
                  <a:txBody>
                    <a:bodyPr/>
                    <a:lstStyle/>
                    <a:p>
                      <a:pPr marL="0" marR="0" indent="180975" algn="ctr">
                        <a:lnSpc>
                          <a:spcPct val="87000"/>
                        </a:lnSpc>
                      </a:pPr>
                      <a:r>
                        <a:rPr lang="ru-RU" sz="1400" b="1" dirty="0">
                          <a:solidFill>
                            <a:schemeClr val="tx1"/>
                          </a:solidFill>
                          <a:latin typeface="Times New Roman" panose="02020603050405020304" pitchFamily="18" charset="0"/>
                          <a:cs typeface="Times New Roman" panose="02020603050405020304" pitchFamily="18" charset="0"/>
                        </a:rPr>
                        <a:t>Дача взятки</a:t>
                      </a:r>
                    </a:p>
                    <a:p>
                      <a:pPr marL="0" marR="0" indent="180975" algn="ctr">
                        <a:lnSpc>
                          <a:spcPct val="87000"/>
                        </a:lnSpc>
                      </a:pPr>
                      <a:r>
                        <a:rPr lang="ru-RU" sz="1400" b="1" dirty="0">
                          <a:solidFill>
                            <a:schemeClr val="tx1"/>
                          </a:solidFill>
                          <a:latin typeface="Times New Roman" panose="02020603050405020304" pitchFamily="18" charset="0"/>
                          <a:cs typeface="Times New Roman" panose="02020603050405020304" pitchFamily="18" charset="0"/>
                        </a:rPr>
                        <a:t>в крупном</a:t>
                      </a:r>
                    </a:p>
                    <a:p>
                      <a:pPr marL="0" marR="0" indent="180975" algn="ctr">
                        <a:lnSpc>
                          <a:spcPct val="87000"/>
                        </a:lnSpc>
                      </a:pPr>
                      <a:r>
                        <a:rPr lang="ru-RU" sz="1400" b="1" dirty="0">
                          <a:solidFill>
                            <a:schemeClr val="tx1"/>
                          </a:solidFill>
                          <a:latin typeface="Times New Roman" panose="02020603050405020304" pitchFamily="18" charset="0"/>
                          <a:cs typeface="Times New Roman" panose="02020603050405020304" pitchFamily="18" charset="0"/>
                        </a:rPr>
                        <a:t>размере</a:t>
                      </a:r>
                      <a:endParaRPr lang="ru" sz="1400" b="1" dirty="0">
                        <a:solidFill>
                          <a:schemeClr val="tx1"/>
                        </a:solidFill>
                        <a:latin typeface="Times New Roman" panose="02020603050405020304" pitchFamily="18" charset="0"/>
                        <a:cs typeface="Times New Roman" panose="02020603050405020304" pitchFamily="18" charset="0"/>
                      </a:endParaRPr>
                    </a:p>
                  </a:txBody>
                  <a:tcPr marL="0" marR="0" marT="0" marB="0" anchor="ctr">
                    <a:solidFill>
                      <a:schemeClr val="bg2"/>
                    </a:solidFill>
                  </a:tcPr>
                </a:tc>
                <a:tc>
                  <a:txBody>
                    <a:bodyPr/>
                    <a:lstStyle/>
                    <a:p>
                      <a:pPr marL="0" marR="0" indent="0" algn="ctr"/>
                      <a:r>
                        <a:rPr lang="ru-RU" sz="1400" b="1" dirty="0">
                          <a:solidFill>
                            <a:schemeClr val="tx1"/>
                          </a:solidFill>
                          <a:latin typeface="Times New Roman" panose="02020603050405020304" pitchFamily="18" charset="0"/>
                          <a:cs typeface="Times New Roman" panose="02020603050405020304" pitchFamily="18" charset="0"/>
                        </a:rPr>
                        <a:t>291 ч. 4</a:t>
                      </a:r>
                    </a:p>
                    <a:p>
                      <a:pPr marL="0" marR="0" indent="0" algn="ctr"/>
                      <a:r>
                        <a:rPr lang="ru-RU" sz="1400" dirty="0">
                          <a:solidFill>
                            <a:schemeClr val="tx1"/>
                          </a:solidFill>
                          <a:latin typeface="Times New Roman" panose="02020603050405020304" pitchFamily="18" charset="0"/>
                          <a:cs typeface="Times New Roman" panose="02020603050405020304" pitchFamily="18" charset="0"/>
                        </a:rPr>
                        <a:t>УК РФ</a:t>
                      </a:r>
                      <a:endParaRPr lang="ru" sz="1400" dirty="0">
                        <a:solidFill>
                          <a:schemeClr val="tx1"/>
                        </a:solidFill>
                        <a:latin typeface="Times New Roman" panose="02020603050405020304" pitchFamily="18" charset="0"/>
                        <a:cs typeface="Times New Roman" panose="02020603050405020304" pitchFamily="18" charset="0"/>
                      </a:endParaRPr>
                    </a:p>
                  </a:txBody>
                  <a:tcPr marL="0" marR="0" marT="0" marB="0" anchor="ctr">
                    <a:solidFill>
                      <a:schemeClr val="bg2"/>
                    </a:solidFill>
                  </a:tcPr>
                </a:tc>
                <a:tc>
                  <a:txBody>
                    <a:bodyPr/>
                    <a:lstStyle/>
                    <a:p>
                      <a:pPr marL="750888" marR="0" indent="-569913" algn="ctr">
                        <a:lnSpc>
                          <a:spcPct val="100000"/>
                        </a:lnSpc>
                      </a:pPr>
                      <a:endParaRPr lang="ru-RU" sz="1400" b="1" dirty="0">
                        <a:solidFill>
                          <a:schemeClr val="tx1"/>
                        </a:solidFill>
                        <a:latin typeface="Times New Roman" panose="02020603050405020304" pitchFamily="18" charset="0"/>
                        <a:cs typeface="Times New Roman" panose="02020603050405020304" pitchFamily="18" charset="0"/>
                      </a:endParaRPr>
                    </a:p>
                    <a:p>
                      <a:pPr marL="85725" marR="0" indent="0" algn="l">
                        <a:lnSpc>
                          <a:spcPct val="100000"/>
                        </a:lnSpc>
                      </a:pPr>
                      <a:r>
                        <a:rPr lang="ru" sz="1400" b="1" dirty="0">
                          <a:solidFill>
                            <a:schemeClr val="tx1"/>
                          </a:solidFill>
                          <a:latin typeface="Times New Roman" panose="02020603050405020304" pitchFamily="18" charset="0"/>
                          <a:cs typeface="Times New Roman" panose="02020603050405020304" pitchFamily="18" charset="0"/>
                        </a:rPr>
                        <a:t>от 7 до 12           </a:t>
                      </a:r>
                      <a:r>
                        <a:rPr lang="ru" sz="1400" b="0" dirty="0">
                          <a:solidFill>
                            <a:schemeClr val="tx1"/>
                          </a:solidFill>
                          <a:latin typeface="Times New Roman" panose="02020603050405020304" pitchFamily="18" charset="0"/>
                          <a:cs typeface="Times New Roman" panose="02020603050405020304" pitchFamily="18" charset="0"/>
                        </a:rPr>
                        <a:t>а также лишение права занимать должности на срок до 7 лет.</a:t>
                      </a:r>
                    </a:p>
                    <a:p>
                      <a:pPr marL="85725" marR="0" indent="0" algn="l">
                        <a:lnSpc>
                          <a:spcPct val="100000"/>
                        </a:lnSpc>
                      </a:pPr>
                      <a:r>
                        <a:rPr lang="ru-RU" sz="1400" b="1" dirty="0">
                          <a:solidFill>
                            <a:schemeClr val="tx1"/>
                          </a:solidFill>
                          <a:latin typeface="Times New Roman" panose="02020603050405020304" pitchFamily="18" charset="0"/>
                          <a:cs typeface="Times New Roman" panose="02020603050405020304" pitchFamily="18" charset="0"/>
                        </a:rPr>
                        <a:t>лет лишения          </a:t>
                      </a:r>
                      <a:r>
                        <a:rPr lang="ru-RU" sz="1400" b="0" dirty="0">
                          <a:solidFill>
                            <a:schemeClr val="tx1"/>
                          </a:solidFill>
                          <a:latin typeface="Times New Roman" panose="02020603050405020304" pitchFamily="18" charset="0"/>
                          <a:cs typeface="Times New Roman" panose="02020603050405020304" pitchFamily="18" charset="0"/>
                        </a:rPr>
                        <a:t>Штраф в размере от 1 до 3 млн. руб.</a:t>
                      </a:r>
                    </a:p>
                    <a:p>
                      <a:pPr marL="85725" marR="0" indent="0" algn="l">
                        <a:lnSpc>
                          <a:spcPct val="100000"/>
                        </a:lnSpc>
                      </a:pPr>
                      <a:r>
                        <a:rPr lang="ru-RU" sz="1400" b="1" dirty="0">
                          <a:solidFill>
                            <a:schemeClr val="tx1"/>
                          </a:solidFill>
                          <a:latin typeface="Times New Roman" panose="02020603050405020304" pitchFamily="18" charset="0"/>
                          <a:cs typeface="Times New Roman" panose="02020603050405020304" pitchFamily="18" charset="0"/>
                        </a:rPr>
                        <a:t>свободы</a:t>
                      </a:r>
                    </a:p>
                  </a:txBody>
                  <a:tcPr marL="0" marR="0" marT="0" marB="0">
                    <a:solidFill>
                      <a:schemeClr val="bg2"/>
                    </a:solidFill>
                  </a:tcPr>
                </a:tc>
                <a:extLst>
                  <a:ext uri="{0D108BD9-81ED-4DB2-BD59-A6C34878D82A}">
                    <a16:rowId xmlns:a16="http://schemas.microsoft.com/office/drawing/2014/main" val="10004"/>
                  </a:ext>
                </a:extLst>
              </a:tr>
              <a:tr h="1021857">
                <a:tc>
                  <a:txBody>
                    <a:bodyPr/>
                    <a:lstStyle/>
                    <a:p>
                      <a:pPr algn="ctr"/>
                      <a:r>
                        <a:rPr lang="ru-RU" sz="1400" b="1" i="0" u="none" strike="noStrike" baseline="0" dirty="0">
                          <a:solidFill>
                            <a:schemeClr val="tx1"/>
                          </a:solidFill>
                          <a:latin typeface="Times New Roman" panose="02020603050405020304" pitchFamily="18" charset="0"/>
                          <a:cs typeface="Times New Roman" panose="02020603050405020304" pitchFamily="18" charset="0"/>
                        </a:rPr>
                        <a:t>Посредничество во</a:t>
                      </a:r>
                    </a:p>
                    <a:p>
                      <a:pPr marL="90488" indent="0" algn="ctr"/>
                      <a:r>
                        <a:rPr lang="ru-RU" sz="1400" b="1" i="0" u="none" strike="noStrike" baseline="0" dirty="0">
                          <a:solidFill>
                            <a:schemeClr val="tx1"/>
                          </a:solidFill>
                          <a:latin typeface="Times New Roman" panose="02020603050405020304" pitchFamily="18" charset="0"/>
                          <a:cs typeface="Times New Roman" panose="02020603050405020304" pitchFamily="18" charset="0"/>
                        </a:rPr>
                        <a:t>взяточничестве</a:t>
                      </a:r>
                    </a:p>
                    <a:p>
                      <a:pPr algn="ctr"/>
                      <a:r>
                        <a:rPr lang="ru-RU" sz="1400" b="1" i="0" u="none" strike="noStrike" baseline="0" dirty="0">
                          <a:solidFill>
                            <a:schemeClr val="tx1"/>
                          </a:solidFill>
                          <a:latin typeface="Times New Roman" panose="02020603050405020304" pitchFamily="18" charset="0"/>
                          <a:cs typeface="Times New Roman" panose="02020603050405020304" pitchFamily="18" charset="0"/>
                        </a:rPr>
                        <a:t>в крупном</a:t>
                      </a:r>
                    </a:p>
                    <a:p>
                      <a:pPr algn="ctr"/>
                      <a:r>
                        <a:rPr lang="ru-RU" sz="1400" b="1" i="0" u="none" strike="noStrike" baseline="0" dirty="0">
                          <a:solidFill>
                            <a:schemeClr val="tx1"/>
                          </a:solidFill>
                          <a:latin typeface="Times New Roman" panose="02020603050405020304" pitchFamily="18" charset="0"/>
                          <a:cs typeface="Times New Roman" panose="02020603050405020304" pitchFamily="18" charset="0"/>
                        </a:rPr>
                        <a:t>размере</a:t>
                      </a:r>
                      <a:endParaRPr lang="ru" sz="1400" b="1" dirty="0">
                        <a:solidFill>
                          <a:schemeClr val="tx1"/>
                        </a:solidFill>
                        <a:latin typeface="Times New Roman" panose="02020603050405020304" pitchFamily="18" charset="0"/>
                        <a:cs typeface="Times New Roman" panose="02020603050405020304" pitchFamily="18" charset="0"/>
                      </a:endParaRPr>
                    </a:p>
                  </a:txBody>
                  <a:tcPr marL="0" marR="0" marT="0" marB="0" anchor="ctr">
                    <a:solidFill>
                      <a:schemeClr val="bg2"/>
                    </a:solidFill>
                  </a:tcPr>
                </a:tc>
                <a:tc>
                  <a:txBody>
                    <a:bodyPr/>
                    <a:lstStyle/>
                    <a:p>
                      <a:pPr marL="0" marR="0" indent="114300" algn="ctr"/>
                      <a:r>
                        <a:rPr lang="ru" sz="1400" b="1" dirty="0">
                          <a:solidFill>
                            <a:schemeClr val="tx1"/>
                          </a:solidFill>
                          <a:latin typeface="Times New Roman" panose="02020603050405020304" pitchFamily="18" charset="0"/>
                          <a:cs typeface="Times New Roman" panose="02020603050405020304" pitchFamily="18" charset="0"/>
                        </a:rPr>
                        <a:t>291.1 ч.3</a:t>
                      </a:r>
                    </a:p>
                    <a:p>
                      <a:pPr marL="0" marR="0" indent="114300" algn="ctr"/>
                      <a:r>
                        <a:rPr lang="ru" sz="1400" dirty="0">
                          <a:solidFill>
                            <a:schemeClr val="tx1"/>
                          </a:solidFill>
                          <a:latin typeface="Times New Roman" panose="02020603050405020304" pitchFamily="18" charset="0"/>
                          <a:cs typeface="Times New Roman" panose="02020603050405020304" pitchFamily="18" charset="0"/>
                        </a:rPr>
                        <a:t>УК РФ</a:t>
                      </a:r>
                    </a:p>
                  </a:txBody>
                  <a:tcPr marL="0" marR="0" marT="0" marB="0" anchor="ctr">
                    <a:solidFill>
                      <a:schemeClr val="bg2"/>
                    </a:solidFill>
                  </a:tcPr>
                </a:tc>
                <a:tc>
                  <a:txBody>
                    <a:bodyPr/>
                    <a:lstStyle/>
                    <a:p>
                      <a:pPr marL="180975" marR="0" indent="-95250" algn="l">
                        <a:lnSpc>
                          <a:spcPct val="93000"/>
                        </a:lnSpc>
                        <a:tabLst>
                          <a:tab pos="85725" algn="l"/>
                          <a:tab pos="990600" algn="l"/>
                        </a:tabLst>
                      </a:pPr>
                      <a:r>
                        <a:rPr lang="ru" sz="1400" b="1" dirty="0">
                          <a:solidFill>
                            <a:schemeClr val="tx1"/>
                          </a:solidFill>
                          <a:latin typeface="Times New Roman" panose="02020603050405020304" pitchFamily="18" charset="0"/>
                          <a:cs typeface="Times New Roman" panose="02020603050405020304" pitchFamily="18" charset="0"/>
                        </a:rPr>
                        <a:t>от  5 до 10         </a:t>
                      </a:r>
                      <a:r>
                        <a:rPr lang="ru" sz="1400" dirty="0">
                          <a:solidFill>
                            <a:schemeClr val="tx1"/>
                          </a:solidFill>
                          <a:latin typeface="Times New Roman" panose="02020603050405020304" pitchFamily="18" charset="0"/>
                          <a:cs typeface="Times New Roman" panose="02020603050405020304" pitchFamily="18" charset="0"/>
                        </a:rPr>
                        <a:t>а также лишение права занимать должности на срок до 5 лет. </a:t>
                      </a:r>
                    </a:p>
                    <a:p>
                      <a:pPr marL="85725" marR="0" indent="0" algn="l">
                        <a:lnSpc>
                          <a:spcPct val="93000"/>
                        </a:lnSpc>
                        <a:tabLst>
                          <a:tab pos="85725" algn="l"/>
                          <a:tab pos="990600" algn="l"/>
                        </a:tabLst>
                      </a:pPr>
                      <a:r>
                        <a:rPr lang="ru" sz="1400" b="1" dirty="0">
                          <a:solidFill>
                            <a:schemeClr val="tx1"/>
                          </a:solidFill>
                          <a:latin typeface="Times New Roman" panose="02020603050405020304" pitchFamily="18" charset="0"/>
                          <a:cs typeface="Times New Roman" panose="02020603050405020304" pitchFamily="18" charset="0"/>
                        </a:rPr>
                        <a:t>лет лишения             </a:t>
                      </a:r>
                      <a:r>
                        <a:rPr lang="ru" sz="1400" dirty="0">
                          <a:solidFill>
                            <a:schemeClr val="tx1"/>
                          </a:solidFill>
                          <a:latin typeface="Times New Roman" panose="02020603050405020304" pitchFamily="18" charset="0"/>
                          <a:cs typeface="Times New Roman" panose="02020603050405020304" pitchFamily="18" charset="0"/>
                        </a:rPr>
                        <a:t>Штраф в размере от 1 до 2 млн руб.</a:t>
                      </a:r>
                    </a:p>
                    <a:p>
                      <a:pPr marL="180975" marR="0" indent="0" algn="l">
                        <a:lnSpc>
                          <a:spcPct val="93000"/>
                        </a:lnSpc>
                        <a:tabLst>
                          <a:tab pos="85725" algn="l"/>
                        </a:tabLst>
                      </a:pPr>
                      <a:r>
                        <a:rPr lang="ru" sz="1400" b="1" dirty="0">
                          <a:solidFill>
                            <a:schemeClr val="tx1"/>
                          </a:solidFill>
                          <a:latin typeface="Times New Roman" panose="02020603050405020304" pitchFamily="18" charset="0"/>
                          <a:cs typeface="Times New Roman" panose="02020603050405020304" pitchFamily="18" charset="0"/>
                        </a:rPr>
                        <a:t>свободы</a:t>
                      </a:r>
                    </a:p>
                  </a:txBody>
                  <a:tcPr marL="0" marR="0" marT="0" marB="0" anchor="ctr">
                    <a:solidFill>
                      <a:schemeClr val="bg2"/>
                    </a:solidFill>
                  </a:tcPr>
                </a:tc>
                <a:extLst>
                  <a:ext uri="{0D108BD9-81ED-4DB2-BD59-A6C34878D82A}">
                    <a16:rowId xmlns:a16="http://schemas.microsoft.com/office/drawing/2014/main" val="10005"/>
                  </a:ext>
                </a:extLst>
              </a:tr>
            </a:tbl>
          </a:graphicData>
        </a:graphic>
      </p:graphicFrame>
      <p:sp>
        <p:nvSpPr>
          <p:cNvPr id="7" name="Номер слайда 7">
            <a:extLst>
              <a:ext uri="{FF2B5EF4-FFF2-40B4-BE49-F238E27FC236}">
                <a16:creationId xmlns:a16="http://schemas.microsoft.com/office/drawing/2014/main" id="{13C0DD87-2C46-4CC8-A8A3-79ECDEDDE0F1}"/>
              </a:ext>
            </a:extLst>
          </p:cNvPr>
          <p:cNvSpPr txBox="1">
            <a:spLocks/>
          </p:cNvSpPr>
          <p:nvPr/>
        </p:nvSpPr>
        <p:spPr>
          <a:xfrm>
            <a:off x="9770107" y="6946726"/>
            <a:ext cx="669293" cy="5292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800" smtClean="0"/>
              <a:pPr/>
              <a:t>5</a:t>
            </a:fld>
            <a:endParaRPr lang="en-US" sz="800" dirty="0"/>
          </a:p>
        </p:txBody>
      </p:sp>
      <p:sp>
        <p:nvSpPr>
          <p:cNvPr id="8" name="TextBox 7">
            <a:extLst>
              <a:ext uri="{FF2B5EF4-FFF2-40B4-BE49-F238E27FC236}">
                <a16:creationId xmlns:a16="http://schemas.microsoft.com/office/drawing/2014/main" id="{9216B981-BF39-480F-BCC4-58D787525496}"/>
              </a:ext>
            </a:extLst>
          </p:cNvPr>
          <p:cNvSpPr txBox="1"/>
          <p:nvPr/>
        </p:nvSpPr>
        <p:spPr>
          <a:xfrm>
            <a:off x="749031" y="381000"/>
            <a:ext cx="9227030" cy="461665"/>
          </a:xfrm>
          <a:prstGeom prst="rect">
            <a:avLst/>
          </a:prstGeom>
          <a:noFill/>
        </p:spPr>
        <p:txBody>
          <a:bodyPr wrap="square" rtlCol="0">
            <a:spAutoFit/>
          </a:bodyPr>
          <a:lstStyle/>
          <a:p>
            <a:r>
              <a:rPr lang="ru-RU" sz="2400" b="1" u="sng" dirty="0">
                <a:latin typeface="Times New Roman" panose="02020603050405020304" pitchFamily="18" charset="0"/>
                <a:cs typeface="Times New Roman" panose="02020603050405020304" pitchFamily="18" charset="0"/>
              </a:rPr>
              <a:t>Штраф за совершение коррупционного  правонарушения </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3358848-D016-478B-A29C-B2FC80A19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19150"/>
            <a:ext cx="6588844"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a:extLst>
              <a:ext uri="{FF2B5EF4-FFF2-40B4-BE49-F238E27FC236}">
                <a16:creationId xmlns:a16="http://schemas.microsoft.com/office/drawing/2014/main" id="{5744840C-37C7-4BC3-A57A-48CAE53C2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174" y="1903412"/>
            <a:ext cx="7312025" cy="348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a:extLst>
              <a:ext uri="{FF2B5EF4-FFF2-40B4-BE49-F238E27FC236}">
                <a16:creationId xmlns:a16="http://schemas.microsoft.com/office/drawing/2014/main" id="{6A21D7BC-19E2-4CBE-9C18-0432DE7FF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5537200"/>
            <a:ext cx="5521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7">
            <a:extLst>
              <a:ext uri="{FF2B5EF4-FFF2-40B4-BE49-F238E27FC236}">
                <a16:creationId xmlns:a16="http://schemas.microsoft.com/office/drawing/2014/main" id="{165639E4-30A9-4221-8F9E-2C058B93C266}"/>
              </a:ext>
            </a:extLst>
          </p:cNvPr>
          <p:cNvSpPr txBox="1">
            <a:spLocks/>
          </p:cNvSpPr>
          <p:nvPr/>
        </p:nvSpPr>
        <p:spPr>
          <a:xfrm>
            <a:off x="9770107" y="6946726"/>
            <a:ext cx="669293" cy="5292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800" smtClean="0"/>
              <a:pPr/>
              <a:t>6</a:t>
            </a:fld>
            <a:endParaRPr lang="en-US" sz="800" dirty="0"/>
          </a:p>
        </p:txBody>
      </p:sp>
    </p:spTree>
    <p:extLst>
      <p:ext uri="{BB962C8B-B14F-4D97-AF65-F5344CB8AC3E}">
        <p14:creationId xmlns:p14="http://schemas.microsoft.com/office/powerpoint/2010/main" val="239671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38913" y="2965731"/>
            <a:ext cx="6561574" cy="3440230"/>
          </a:xfrm>
          <a:prstGeom prst="rect">
            <a:avLst/>
          </a:prstGeom>
        </p:spPr>
      </p:pic>
      <p:sp>
        <p:nvSpPr>
          <p:cNvPr id="3" name="Прямоугольник 2"/>
          <p:cNvSpPr/>
          <p:nvPr/>
        </p:nvSpPr>
        <p:spPr>
          <a:xfrm>
            <a:off x="701039" y="495301"/>
            <a:ext cx="9337264" cy="213736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lIns="0" tIns="0" rIns="0" bIns="0">
            <a:noAutofit/>
          </a:bodyPr>
          <a:lstStyle/>
          <a:p>
            <a:pPr indent="449580" algn="ctr">
              <a:tabLst>
                <a:tab pos="747395" algn="l"/>
              </a:tabLs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За попытку передачи должностному лицу либо лицу, выполняющему управленческие функции в коммерческих или иных организациях, без его согласия денег, ценных бумаг, иного имущества или оказания ему услуг имущественного характера, предоставления иных имущественных прав в целях искусственного создания доказательств совершения преступления либо шантажа предусмотрена уголовная ответственность вплоть до лишения свободы на срок</a:t>
            </a:r>
          </a:p>
          <a:p>
            <a:pPr algn="ctr">
              <a:tabLst>
                <a:tab pos="747395" algn="l"/>
              </a:tabLs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до </a:t>
            </a:r>
            <a:r>
              <a:rPr lang="ru-RU"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лет (ст. 304 УК РФ).</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ctr">
              <a:lnSpc>
                <a:spcPct val="115000"/>
              </a:lnSpc>
              <a:spcAft>
                <a:spcPts val="1000"/>
              </a:spcAft>
            </a:pPr>
            <a:r>
              <a:rPr lang="ru-RU" sz="1800" b="1"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968639" y="3315957"/>
            <a:ext cx="6502122" cy="582804"/>
          </a:xfrm>
          <a:prstGeom prst="rect">
            <a:avLst/>
          </a:prstGeom>
          <a:noFill/>
        </p:spPr>
        <p:txBody>
          <a:bodyPr wrap="none" lIns="0" tIns="0" rIns="0" bIns="0">
            <a:noAutofit/>
          </a:bodyPr>
          <a:lstStyle/>
          <a:p>
            <a:pPr marL="0" marR="0" indent="0" algn="ctr"/>
            <a:r>
              <a:rPr lang="ru" sz="2400" b="1" dirty="0">
                <a:solidFill>
                  <a:srgbClr val="25408E"/>
                </a:solidFill>
                <a:latin typeface="Arial"/>
              </a:rPr>
              <a:t>НЕ ПРЕДЛАГАЙ         </a:t>
            </a:r>
            <a:r>
              <a:rPr lang="ru" sz="2400" b="1" dirty="0">
                <a:solidFill>
                  <a:srgbClr val="D2232A"/>
                </a:solidFill>
                <a:latin typeface="Arial"/>
              </a:rPr>
              <a:t>НЕ ПРИНИМАЙ</a:t>
            </a:r>
          </a:p>
        </p:txBody>
      </p:sp>
      <p:sp>
        <p:nvSpPr>
          <p:cNvPr id="5" name="Номер слайда 7">
            <a:extLst>
              <a:ext uri="{FF2B5EF4-FFF2-40B4-BE49-F238E27FC236}">
                <a16:creationId xmlns:a16="http://schemas.microsoft.com/office/drawing/2014/main" id="{44FFF894-A088-4D7F-8B13-E1C2A415C7B6}"/>
              </a:ext>
            </a:extLst>
          </p:cNvPr>
          <p:cNvSpPr txBox="1">
            <a:spLocks/>
          </p:cNvSpPr>
          <p:nvPr/>
        </p:nvSpPr>
        <p:spPr>
          <a:xfrm>
            <a:off x="9770107" y="6946726"/>
            <a:ext cx="669293" cy="5292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800" smtClean="0"/>
              <a:pPr/>
              <a:t>7</a:t>
            </a:fld>
            <a:endParaRPr lang="en-US" sz="800"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15568" y="2124456"/>
            <a:ext cx="3797808" cy="280416"/>
          </a:xfrm>
          <a:prstGeom prst="rect">
            <a:avLst/>
          </a:prstGeom>
          <a:noFill/>
        </p:spPr>
        <p:txBody>
          <a:bodyPr wrap="none" lIns="0" tIns="0" rIns="0" bIns="0">
            <a:noAutofit/>
          </a:bodyPr>
          <a:lstStyle/>
          <a:p>
            <a:pPr marL="0" marR="0" indent="0"/>
            <a:endParaRPr lang="ru" sz="2400" b="1" dirty="0">
              <a:solidFill>
                <a:srgbClr val="25408E"/>
              </a:solidFill>
              <a:latin typeface="Arial"/>
            </a:endParaRPr>
          </a:p>
        </p:txBody>
      </p:sp>
      <p:sp>
        <p:nvSpPr>
          <p:cNvPr id="4" name="Прямоугольник 3"/>
          <p:cNvSpPr/>
          <p:nvPr/>
        </p:nvSpPr>
        <p:spPr>
          <a:xfrm>
            <a:off x="789432" y="2505456"/>
            <a:ext cx="2487168" cy="298704"/>
          </a:xfrm>
          <a:prstGeom prst="rect">
            <a:avLst/>
          </a:prstGeom>
          <a:noFill/>
        </p:spPr>
        <p:txBody>
          <a:bodyPr wrap="none" lIns="0" tIns="0" rIns="0" bIns="0">
            <a:noAutofit/>
          </a:bodyPr>
          <a:lstStyle/>
          <a:p>
            <a:pPr marL="0" marR="0" indent="0"/>
            <a:endParaRPr lang="ru" sz="2100" b="1" dirty="0">
              <a:solidFill>
                <a:srgbClr val="25408E"/>
              </a:solidFill>
              <a:latin typeface="Arial"/>
            </a:endParaRPr>
          </a:p>
        </p:txBody>
      </p:sp>
      <p:sp>
        <p:nvSpPr>
          <p:cNvPr id="6" name="Прямоугольник 5"/>
          <p:cNvSpPr/>
          <p:nvPr/>
        </p:nvSpPr>
        <p:spPr>
          <a:xfrm>
            <a:off x="653143" y="552659"/>
            <a:ext cx="9365063" cy="4278421"/>
          </a:xfrm>
          <a:prstGeom prst="rect">
            <a:avLst/>
          </a:prstGeom>
          <a:noFill/>
          <a:effectLst>
            <a:glow rad="63500">
              <a:schemeClr val="accent1">
                <a:satMod val="175000"/>
                <a:alpha val="40000"/>
              </a:schemeClr>
            </a:glow>
          </a:effectLst>
        </p:spPr>
        <p:txBody>
          <a:bodyPr lIns="0" tIns="0" rIns="0" bIns="0">
            <a:noAutofit/>
          </a:bodyPr>
          <a:lstStyle/>
          <a:p>
            <a:pPr marL="0" marR="0" indent="190500" algn="just"/>
            <a:endParaRPr lang="ru" sz="1000" b="1" i="1" dirty="0">
              <a:solidFill>
                <a:srgbClr val="D2232A"/>
              </a:solidFill>
              <a:latin typeface="Times New Roman"/>
            </a:endParaRPr>
          </a:p>
          <a:p>
            <a:pPr indent="360680" algn="ctr"/>
            <a:r>
              <a:rPr lang="ru-RU" sz="1600" b="1" dirty="0">
                <a:effectLst/>
                <a:latin typeface="Times New Roman" panose="02020603050405020304" pitchFamily="18" charset="0"/>
                <a:ea typeface="Times New Roman" panose="02020603050405020304" pitchFamily="18" charset="0"/>
              </a:rPr>
              <a:t>Телефон «горячей линии» </a:t>
            </a:r>
            <a:endParaRPr lang="ru-RU" sz="1600" dirty="0">
              <a:effectLst/>
              <a:latin typeface="Times New Roman" panose="02020603050405020304" pitchFamily="18" charset="0"/>
              <a:ea typeface="Times New Roman" panose="02020603050405020304" pitchFamily="18" charset="0"/>
            </a:endParaRPr>
          </a:p>
          <a:p>
            <a:pPr indent="360680" algn="ctr"/>
            <a:r>
              <a:rPr lang="ru-RU" sz="1600" b="1" dirty="0">
                <a:effectLst/>
                <a:latin typeface="Times New Roman" panose="02020603050405020304" pitchFamily="18" charset="0"/>
                <a:ea typeface="Times New Roman" panose="02020603050405020304" pitchFamily="18" charset="0"/>
              </a:rPr>
              <a:t>для приема сообщений граждан и юридических лиц по фактам коррупции в Забайкальском</a:t>
            </a:r>
            <a:r>
              <a:rPr lang="ru-RU" sz="1600" b="1" i="1" dirty="0">
                <a:effectLst/>
                <a:latin typeface="Times New Roman" panose="02020603050405020304" pitchFamily="18" charset="0"/>
                <a:ea typeface="Times New Roman" panose="02020603050405020304" pitchFamily="18" charset="0"/>
              </a:rPr>
              <a:t> </a:t>
            </a:r>
            <a:r>
              <a:rPr lang="ru-RU" sz="1600" b="1" dirty="0">
                <a:effectLst/>
                <a:latin typeface="Times New Roman" panose="02020603050405020304" pitchFamily="18" charset="0"/>
                <a:ea typeface="Times New Roman" panose="02020603050405020304" pitchFamily="18" charset="0"/>
              </a:rPr>
              <a:t> управлении Федеральной службы по экологическому, технологическому и атомному надзору</a:t>
            </a:r>
            <a:endParaRPr lang="ru-RU" sz="1600" dirty="0">
              <a:effectLst/>
              <a:latin typeface="Times New Roman" panose="02020603050405020304" pitchFamily="18" charset="0"/>
              <a:ea typeface="Times New Roman" panose="02020603050405020304" pitchFamily="18" charset="0"/>
            </a:endParaRPr>
          </a:p>
          <a:p>
            <a:pPr indent="360680" algn="ctr"/>
            <a:r>
              <a:rPr lang="ru-RU" sz="1600" b="1" dirty="0">
                <a:effectLst/>
                <a:latin typeface="Times New Roman" panose="02020603050405020304" pitchFamily="18" charset="0"/>
                <a:ea typeface="Times New Roman" panose="02020603050405020304" pitchFamily="18" charset="0"/>
              </a:rPr>
              <a:t>8 (30 22) 99-56-38</a:t>
            </a:r>
            <a:endParaRPr lang="ru-RU" sz="1600" dirty="0">
              <a:effectLst/>
              <a:latin typeface="Times New Roman" panose="02020603050405020304" pitchFamily="18" charset="0"/>
              <a:ea typeface="Times New Roman" panose="02020603050405020304" pitchFamily="18" charset="0"/>
            </a:endParaRPr>
          </a:p>
          <a:p>
            <a:pPr indent="360680"/>
            <a:r>
              <a:rPr lang="ru-RU" sz="1600" b="1"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indent="360680" algn="just"/>
            <a:r>
              <a:rPr lang="ru-RU" sz="1600" dirty="0">
                <a:solidFill>
                  <a:srgbClr val="000000"/>
                </a:solidFill>
                <a:effectLst/>
                <a:latin typeface="Times New Roman" panose="02020603050405020304" pitchFamily="18" charset="0"/>
                <a:ea typeface="Times New Roman" panose="02020603050405020304" pitchFamily="18" charset="0"/>
              </a:rPr>
              <a:t>Телефон «горячей линии» </a:t>
            </a:r>
            <a:r>
              <a:rPr lang="ru-RU" sz="1600" dirty="0">
                <a:effectLst/>
                <a:latin typeface="Times New Roman" panose="02020603050405020304" pitchFamily="18" charset="0"/>
                <a:ea typeface="Times New Roman" panose="02020603050405020304" pitchFamily="18" charset="0"/>
              </a:rPr>
              <a:t>Забайкальского управления Ростехнадзора</a:t>
            </a:r>
            <a:r>
              <a:rPr lang="ru-RU" sz="1600" dirty="0">
                <a:solidFill>
                  <a:srgbClr val="000000"/>
                </a:solidFill>
                <a:effectLst/>
                <a:latin typeface="Times New Roman" panose="02020603050405020304" pitchFamily="18" charset="0"/>
                <a:ea typeface="Times New Roman" panose="02020603050405020304" pitchFamily="18" charset="0"/>
              </a:rPr>
              <a:t> предназначен для обеспечения гражданам   и юридическим  лицам  возможности сообщать о фактах коррупции в </a:t>
            </a:r>
            <a:r>
              <a:rPr lang="ru-RU" sz="1600" dirty="0">
                <a:effectLst/>
                <a:latin typeface="Times New Roman" panose="02020603050405020304" pitchFamily="18" charset="0"/>
                <a:ea typeface="Times New Roman" panose="02020603050405020304" pitchFamily="18" charset="0"/>
              </a:rPr>
              <a:t>Забайкальском управлении Ростехнадзора</a:t>
            </a:r>
            <a:r>
              <a:rPr lang="ru-RU" sz="1600" dirty="0">
                <a:solidFill>
                  <a:srgbClr val="000000"/>
                </a:solidFill>
                <a:effectLst/>
                <a:latin typeface="Times New Roman" panose="02020603050405020304" pitchFamily="18" charset="0"/>
                <a:ea typeface="Times New Roman" panose="02020603050405020304" pitchFamily="18" charset="0"/>
              </a:rPr>
              <a:t>,   а именно: </a:t>
            </a:r>
            <a:r>
              <a:rPr lang="ru-RU" sz="1600" dirty="0">
                <a:effectLst/>
                <a:latin typeface="Times New Roman" panose="02020603050405020304" pitchFamily="18" charset="0"/>
                <a:ea typeface="Times New Roman" panose="02020603050405020304" pitchFamily="18" charset="0"/>
              </a:rPr>
              <a:t>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a:t>
            </a:r>
          </a:p>
          <a:p>
            <a:pPr indent="360680" algn="just"/>
            <a:r>
              <a:rPr lang="ru-RU" sz="1600" dirty="0">
                <a:effectLst/>
                <a:latin typeface="Times New Roman" panose="02020603050405020304" pitchFamily="18" charset="0"/>
                <a:ea typeface="Times New Roman" panose="02020603050405020304" pitchFamily="18" charset="0"/>
              </a:rPr>
              <a:t>Приём и запись обращений на телефон «горячей линии» осуществляется еженедельно, кроме выходных и праздничных дней:</a:t>
            </a:r>
          </a:p>
          <a:p>
            <a:pPr indent="360680" algn="just"/>
            <a:r>
              <a:rPr lang="ru-RU" sz="1600" dirty="0">
                <a:effectLst/>
                <a:latin typeface="Times New Roman" panose="02020603050405020304" pitchFamily="18" charset="0"/>
                <a:ea typeface="Times New Roman" panose="02020603050405020304" pitchFamily="18" charset="0"/>
              </a:rPr>
              <a:t>- с понедельника по четверг – с 9.00 до 17.00 часов</a:t>
            </a:r>
          </a:p>
          <a:p>
            <a:pPr indent="360680" algn="just"/>
            <a:r>
              <a:rPr lang="ru-RU" sz="1600" dirty="0">
                <a:effectLst/>
                <a:latin typeface="Times New Roman" panose="02020603050405020304" pitchFamily="18" charset="0"/>
                <a:ea typeface="Times New Roman" panose="02020603050405020304" pitchFamily="18" charset="0"/>
              </a:rPr>
              <a:t>- в пятницу с 9.00 до 15.00 часов </a:t>
            </a:r>
          </a:p>
          <a:p>
            <a:pPr marL="361950" algn="just">
              <a:buFontTx/>
              <a:buChar char="-"/>
            </a:pPr>
            <a:r>
              <a:rPr lang="ru-RU" sz="1600" dirty="0">
                <a:effectLst/>
                <a:latin typeface="Times New Roman" panose="02020603050405020304" pitchFamily="18" charset="0"/>
                <a:ea typeface="Times New Roman" panose="02020603050405020304" pitchFamily="18" charset="0"/>
              </a:rPr>
              <a:t>  обед с 12.00 до 13.00 часов.</a:t>
            </a:r>
          </a:p>
          <a:p>
            <a:pPr algn="just"/>
            <a:r>
              <a:rPr lang="ru-RU" sz="1600" dirty="0">
                <a:latin typeface="Times New Roman" panose="02020603050405020304" pitchFamily="18" charset="0"/>
                <a:ea typeface="Times New Roman" panose="02020603050405020304" pitchFamily="18" charset="0"/>
              </a:rPr>
              <a:t>	Направить обращение можно на  электронную  почту  </a:t>
            </a:r>
            <a:r>
              <a:rPr lang="ru-RU" sz="1600" i="1" u="sng" dirty="0">
                <a:solidFill>
                  <a:srgbClr val="0000FF"/>
                </a:solidFill>
                <a:latin typeface="Times New Roman" panose="02020603050405020304" pitchFamily="18" charset="0"/>
                <a:ea typeface="Times New Roman" panose="02020603050405020304" pitchFamily="18" charset="0"/>
                <a:hlinkClick r:id="rId2"/>
              </a:rPr>
              <a:t>http://www.zab.gosnadzor.ru</a:t>
            </a:r>
            <a:r>
              <a:rPr lang="ru-RU" sz="1600" i="1" u="sng" dirty="0">
                <a:solidFill>
                  <a:srgbClr val="0000FF"/>
                </a:solidFill>
                <a:latin typeface="Times New Roman" panose="02020603050405020304" pitchFamily="18" charset="0"/>
                <a:ea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rPr>
              <a:t>которая  размещена </a:t>
            </a:r>
            <a:r>
              <a:rPr lang="ru-RU" sz="1600" dirty="0">
                <a:effectLst/>
                <a:latin typeface="Times New Roman" panose="02020603050405020304" pitchFamily="18" charset="0"/>
                <a:ea typeface="Times New Roman" panose="02020603050405020304" pitchFamily="18" charset="0"/>
              </a:rPr>
              <a:t>на официальном интернет-сайте  Забайкальского управления Ростехнадзора в сети Интернет   в разделе «Противодействие коррупции» в подразделе  «Ведомственные нормативные правовые акты».</a:t>
            </a:r>
          </a:p>
          <a:p>
            <a:pPr indent="360680" algn="just"/>
            <a:r>
              <a:rPr lang="ru-RU" sz="1600" dirty="0">
                <a:effectLst/>
                <a:latin typeface="Times New Roman" panose="02020603050405020304" pitchFamily="18" charset="0"/>
                <a:ea typeface="Times New Roman" panose="02020603050405020304" pitchFamily="18" charset="0"/>
              </a:rPr>
              <a:t> В случае отказа заявителя от сообщения своих персональных данных звонок считается анонимным  и рассмотрению не подлежит.    </a:t>
            </a:r>
          </a:p>
          <a:p>
            <a:pPr indent="360680" algn="just">
              <a:tabLst>
                <a:tab pos="540385" algn="l"/>
              </a:tabLst>
            </a:pPr>
            <a:r>
              <a:rPr lang="ru-RU" sz="16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Calibri" panose="020F0502020204030204" pitchFamily="34" charset="0"/>
              </a:rPr>
              <a:t>Обращаем внимание</a:t>
            </a:r>
            <a:r>
              <a:rPr lang="ru-RU" sz="1800" dirty="0">
                <a:solidFill>
                  <a:srgbClr val="FF0000"/>
                </a:solidFill>
                <a:effectLst/>
                <a:latin typeface="Times New Roman" panose="02020603050405020304" pitchFamily="18" charset="0"/>
                <a:ea typeface="Calibri" panose="020F0502020204030204" pitchFamily="34" charset="0"/>
              </a:rPr>
              <a:t> </a:t>
            </a:r>
            <a:r>
              <a:rPr lang="ru-RU" sz="1800" dirty="0">
                <a:effectLst/>
                <a:latin typeface="Times New Roman" panose="02020603050405020304" pitchFamily="18" charset="0"/>
                <a:ea typeface="Calibri" panose="020F0502020204030204" pitchFamily="34" charset="0"/>
              </a:rPr>
              <a:t>на то, что Уголовным кодексом Российской Федерации предусмотрена уголовная ответственность за клевету и заведомо ложный донос о совершении преступления (</a:t>
            </a:r>
            <a:r>
              <a:rPr lang="ru-RU" sz="1800" dirty="0" err="1">
                <a:effectLst/>
                <a:latin typeface="Times New Roman" panose="02020603050405020304" pitchFamily="18" charset="0"/>
                <a:ea typeface="Calibri" panose="020F0502020204030204" pitchFamily="34" charset="0"/>
              </a:rPr>
              <a:t>ст.ст</a:t>
            </a:r>
            <a:r>
              <a:rPr lang="ru-RU" sz="1800" dirty="0">
                <a:effectLst/>
                <a:latin typeface="Times New Roman" panose="02020603050405020304" pitchFamily="18" charset="0"/>
                <a:ea typeface="Calibri" panose="020F0502020204030204" pitchFamily="34" charset="0"/>
              </a:rPr>
              <a:t>. 128.1, 306 УК РФ).</a:t>
            </a:r>
            <a:endParaRPr lang="ru-RU" sz="1800" dirty="0">
              <a:effectLst/>
              <a:latin typeface="Times New Roman" panose="02020603050405020304" pitchFamily="18" charset="0"/>
              <a:ea typeface="Times New Roman" panose="02020603050405020304" pitchFamily="18" charset="0"/>
            </a:endParaRPr>
          </a:p>
          <a:p>
            <a:pPr indent="360680" algn="just"/>
            <a:r>
              <a:rPr lang="ru-RU" sz="1800" b="1" dirty="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a:p>
            <a:pPr marL="0" marR="0" indent="190500" algn="just"/>
            <a:endParaRPr lang="ru" sz="1000" b="1" i="1" dirty="0">
              <a:solidFill>
                <a:srgbClr val="D2232A"/>
              </a:solidFill>
              <a:latin typeface="Times New Roman"/>
            </a:endParaRPr>
          </a:p>
          <a:p>
            <a:pPr marL="0" marR="0" indent="190500" algn="just"/>
            <a:endParaRPr lang="ru" sz="1000" b="1" i="1" dirty="0">
              <a:solidFill>
                <a:srgbClr val="D2232A"/>
              </a:solidFill>
              <a:latin typeface="Times New Roman"/>
            </a:endParaRPr>
          </a:p>
        </p:txBody>
      </p:sp>
      <p:sp>
        <p:nvSpPr>
          <p:cNvPr id="7" name="Прямоугольник 6"/>
          <p:cNvSpPr/>
          <p:nvPr/>
        </p:nvSpPr>
        <p:spPr>
          <a:xfrm flipH="1" flipV="1">
            <a:off x="4504943" y="5864352"/>
            <a:ext cx="2046581" cy="194804"/>
          </a:xfrm>
          <a:prstGeom prst="rect">
            <a:avLst/>
          </a:prstGeom>
          <a:noFill/>
        </p:spPr>
        <p:txBody>
          <a:bodyPr lIns="0" tIns="0" rIns="0" bIns="0">
            <a:noAutofit/>
          </a:bodyPr>
          <a:lstStyle/>
          <a:p>
            <a:pPr marL="0" marR="0" indent="0" algn="ctr">
              <a:spcAft>
                <a:spcPts val="280"/>
              </a:spcAft>
            </a:pPr>
            <a:r>
              <a:rPr lang="ru" sz="1000" dirty="0">
                <a:solidFill>
                  <a:srgbClr val="25408E"/>
                </a:solidFill>
                <a:latin typeface="Arial"/>
              </a:rPr>
              <a:t>.</a:t>
            </a:r>
          </a:p>
        </p:txBody>
      </p:sp>
      <p:sp>
        <p:nvSpPr>
          <p:cNvPr id="8" name="Прямоугольник 7"/>
          <p:cNvSpPr/>
          <p:nvPr/>
        </p:nvSpPr>
        <p:spPr>
          <a:xfrm>
            <a:off x="777240" y="6205728"/>
            <a:ext cx="4169664" cy="606552"/>
          </a:xfrm>
          <a:prstGeom prst="rect">
            <a:avLst/>
          </a:prstGeom>
          <a:noFill/>
        </p:spPr>
        <p:txBody>
          <a:bodyPr lIns="0" tIns="0" rIns="0" bIns="0">
            <a:noAutofit/>
          </a:bodyPr>
          <a:lstStyle/>
          <a:p>
            <a:pPr marL="0" marR="0" indent="187452" algn="just"/>
            <a:endParaRPr lang="ru" sz="1000" dirty="0">
              <a:solidFill>
                <a:srgbClr val="231F20"/>
              </a:solidFill>
              <a:latin typeface="Times New Roman"/>
            </a:endParaRPr>
          </a:p>
        </p:txBody>
      </p:sp>
      <p:sp>
        <p:nvSpPr>
          <p:cNvPr id="9" name="Номер слайда 7">
            <a:extLst>
              <a:ext uri="{FF2B5EF4-FFF2-40B4-BE49-F238E27FC236}">
                <a16:creationId xmlns:a16="http://schemas.microsoft.com/office/drawing/2014/main" id="{0EE9C1AF-CA0B-468E-B81B-74AEABF7A097}"/>
              </a:ext>
            </a:extLst>
          </p:cNvPr>
          <p:cNvSpPr txBox="1">
            <a:spLocks/>
          </p:cNvSpPr>
          <p:nvPr/>
        </p:nvSpPr>
        <p:spPr>
          <a:xfrm>
            <a:off x="9770107" y="6946726"/>
            <a:ext cx="669293" cy="52924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800" smtClean="0"/>
              <a:pPr/>
              <a:t>8</a:t>
            </a:fld>
            <a:endParaRPr lang="en-US" sz="800" dirty="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businessman.ru/static/img/a/46486/338072/52567.jpg"/>
          <p:cNvPicPr>
            <a:picLocks noChangeAspect="1" noChangeArrowheads="1"/>
          </p:cNvPicPr>
          <p:nvPr/>
        </p:nvPicPr>
        <p:blipFill>
          <a:blip r:embed="rId2" cstate="print"/>
          <a:srcRect/>
          <a:stretch>
            <a:fillRect/>
          </a:stretch>
        </p:blipFill>
        <p:spPr bwMode="auto">
          <a:xfrm>
            <a:off x="179917" y="-1"/>
            <a:ext cx="10079567" cy="7559675"/>
          </a:xfrm>
          <a:prstGeom prst="rect">
            <a:avLst/>
          </a:prstGeom>
          <a:noFill/>
        </p:spPr>
      </p:pic>
      <p:sp>
        <p:nvSpPr>
          <p:cNvPr id="3" name="TextBox 2"/>
          <p:cNvSpPr txBox="1"/>
          <p:nvPr/>
        </p:nvSpPr>
        <p:spPr>
          <a:xfrm>
            <a:off x="1647803" y="5764224"/>
            <a:ext cx="8255050" cy="461665"/>
          </a:xfrm>
          <a:prstGeom prst="rect">
            <a:avLst/>
          </a:prstGeom>
          <a:noFill/>
        </p:spPr>
        <p:txBody>
          <a:bodyPr wrap="square" rtlCol="0">
            <a:spAutoFit/>
          </a:bodyPr>
          <a:lstStyle/>
          <a:p>
            <a:r>
              <a:rPr lang="ru-RU" sz="2400" b="1" u="sng" dirty="0">
                <a:solidFill>
                  <a:schemeClr val="bg1"/>
                </a:solidFill>
                <a:latin typeface="Times New Roman" panose="02020603050405020304" pitchFamily="18" charset="0"/>
                <a:cs typeface="Times New Roman" panose="02020603050405020304" pitchFamily="18" charset="0"/>
              </a:rPr>
              <a:t>Прием на работу бывшего государственного служащего</a:t>
            </a:r>
          </a:p>
        </p:txBody>
      </p:sp>
      <p:sp>
        <p:nvSpPr>
          <p:cNvPr id="8" name="Номер слайда 7">
            <a:extLst>
              <a:ext uri="{FF2B5EF4-FFF2-40B4-BE49-F238E27FC236}">
                <a16:creationId xmlns:a16="http://schemas.microsoft.com/office/drawing/2014/main" id="{8F1637D0-EB1D-4BE2-9C6F-1E6D2E5BD09B}"/>
              </a:ext>
            </a:extLst>
          </p:cNvPr>
          <p:cNvSpPr>
            <a:spLocks noGrp="1"/>
          </p:cNvSpPr>
          <p:nvPr>
            <p:ph type="sldNum" sz="quarter" idx="12"/>
          </p:nvPr>
        </p:nvSpPr>
        <p:spPr/>
        <p:txBody>
          <a:bodyPr/>
          <a:lstStyle/>
          <a:p>
            <a:fld id="{D57F1E4F-1CFF-5643-939E-217C01CDF565}" type="slidenum">
              <a:rPr lang="en-US" sz="800" smtClean="0"/>
              <a:pPr/>
              <a:t>9</a:t>
            </a:fld>
            <a:endParaRPr lang="en-US" sz="800" dirty="0"/>
          </a:p>
        </p:txBody>
      </p:sp>
    </p:spTree>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3602</TotalTime>
  <Words>1590</Words>
  <Application>Microsoft Office PowerPoint</Application>
  <PresentationFormat>Произвольный</PresentationFormat>
  <Paragraphs>147</Paragraphs>
  <Slides>16</Slides>
  <Notes>0</Notes>
  <HiddenSlides>1</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Arial</vt:lpstr>
      <vt:lpstr>Calibri</vt:lpstr>
      <vt:lpstr>Century Gothic</vt:lpstr>
      <vt:lpstr>Comic Sans MS</vt:lpstr>
      <vt:lpstr>Times New Roman</vt:lpstr>
      <vt:lpstr>Wingdings</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dc:title>
  <dc:subject/>
  <dc:creator>Ксения В. Крушельницкая</dc:creator>
  <cp:keywords/>
  <cp:lastModifiedBy>Ксения В. Крушельницкая</cp:lastModifiedBy>
  <cp:revision>59</cp:revision>
  <dcterms:modified xsi:type="dcterms:W3CDTF">2025-02-18T08:03:02Z</dcterms:modified>
</cp:coreProperties>
</file>